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honburi" panose="00000500000000000000" pitchFamily="2" charset="-34"/>
      <p:regular r:id="rId17"/>
    </p:embeddedFont>
    <p:embeddedFont>
      <p:font typeface="Cormorant Garamond Bold Italics" panose="020B0604020202020204" charset="0"/>
      <p:regular r:id="rId18"/>
    </p:embeddedFont>
    <p:embeddedFont>
      <p:font typeface="DejaVu Serif" panose="020B0604020202020204" charset="0"/>
      <p:regular r:id="rId19"/>
    </p:embeddedFont>
    <p:embeddedFont>
      <p:font typeface="DejaVu Serif Bold" panose="020B0604020202020204" charset="0"/>
      <p:regular r:id="rId20"/>
    </p:embeddedFont>
    <p:embeddedFont>
      <p:font typeface="DM Sans" pitchFamily="2" charset="0"/>
      <p:regular r:id="rId21"/>
    </p:embeddedFont>
    <p:embeddedFont>
      <p:font typeface="DM Sans Bold" charset="0"/>
      <p:regular r:id="rId22"/>
    </p:embeddedFont>
    <p:embeddedFont>
      <p:font typeface="Georgia Pro Black" panose="02040A02050405020203" pitchFamily="18" charset="0"/>
      <p:bold r:id="rId23"/>
    </p:embeddedFont>
    <p:embeddedFont>
      <p:font typeface="GFS Artemisia Bold" panose="020B0604020202020204" charset="0"/>
      <p:regular r:id="rId24"/>
    </p:embeddedFont>
    <p:embeddedFont>
      <p:font typeface="Lexend Giga" panose="020B0604020202020204" charset="0"/>
      <p:regular r:id="rId25"/>
    </p:embeddedFont>
    <p:embeddedFont>
      <p:font typeface="Maven Pro Bold" panose="020B0604020202020204" charset="0"/>
      <p:regular r:id="rId26"/>
    </p:embeddedFont>
    <p:embeddedFont>
      <p:font typeface="Open Sans Bold" panose="020B0604020202020204" charset="0"/>
      <p:regular r:id="rId27"/>
    </p:embeddedFont>
    <p:embeddedFont>
      <p:font typeface="Quicksand Bold" panose="020B0604020202020204" charset="0"/>
      <p:regular r:id="rId28"/>
    </p:embeddedFont>
    <p:embeddedFont>
      <p:font typeface="Source Sans Pro" panose="020B0503030403020204" pitchFamily="3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4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63.svg"/><Relationship Id="rId3" Type="http://schemas.openxmlformats.org/officeDocument/2006/relationships/image" Target="../media/image55.svg"/><Relationship Id="rId7" Type="http://schemas.openxmlformats.org/officeDocument/2006/relationships/image" Target="../media/image67.svg"/><Relationship Id="rId12"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61.svg"/><Relationship Id="rId5" Type="http://schemas.openxmlformats.org/officeDocument/2006/relationships/image" Target="../media/image57.svg"/><Relationship Id="rId10" Type="http://schemas.openxmlformats.org/officeDocument/2006/relationships/image" Target="../media/image60.png"/><Relationship Id="rId4" Type="http://schemas.openxmlformats.org/officeDocument/2006/relationships/image" Target="../media/image56.png"/><Relationship Id="rId9" Type="http://schemas.openxmlformats.org/officeDocument/2006/relationships/image" Target="../media/image69.sv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31.jpeg"/><Relationship Id="rId7"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5.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6.svg"/><Relationship Id="rId9" Type="http://schemas.openxmlformats.org/officeDocument/2006/relationships/image" Target="../media/image14.png"/><Relationship Id="rId1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vi-VN"/>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vi-VN"/>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vi-VN"/>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vi-VN"/>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vi-VN"/>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vi-VN"/>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vi-VN"/>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vi-VN"/>
          </a:p>
        </p:txBody>
      </p:sp>
      <p:sp>
        <p:nvSpPr>
          <p:cNvPr id="17" name="TextBox 17"/>
          <p:cNvSpPr txBox="1"/>
          <p:nvPr/>
        </p:nvSpPr>
        <p:spPr>
          <a:xfrm>
            <a:off x="1028700" y="2747339"/>
            <a:ext cx="15949938" cy="3090544"/>
          </a:xfrm>
          <a:prstGeom prst="rect">
            <a:avLst/>
          </a:prstGeom>
        </p:spPr>
        <p:txBody>
          <a:bodyPr lIns="0" tIns="0" rIns="0" bIns="0" rtlCol="0" anchor="t">
            <a:spAutoFit/>
          </a:bodyPr>
          <a:lstStyle/>
          <a:p>
            <a:pPr algn="ctr">
              <a:lnSpc>
                <a:spcPts val="7989"/>
              </a:lnSpc>
            </a:pPr>
            <a:r>
              <a:rPr lang="en-US" sz="8499">
                <a:solidFill>
                  <a:srgbClr val="000000"/>
                </a:solidFill>
                <a:latin typeface="DM Sans Bold"/>
                <a:ea typeface="DM Sans Bold"/>
                <a:cs typeface="DM Sans Bold"/>
                <a:sym typeface="DM Sans Bold"/>
              </a:rPr>
              <a:t> Autocorrelation and Cross-Correlation: Speech Command recognition</a:t>
            </a:r>
          </a:p>
        </p:txBody>
      </p:sp>
      <p:sp>
        <p:nvSpPr>
          <p:cNvPr id="18" name="Freeform 18"/>
          <p:cNvSpPr/>
          <p:nvPr/>
        </p:nvSpPr>
        <p:spPr>
          <a:xfrm>
            <a:off x="4795076" y="2262342"/>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9" name="TextBox 19"/>
          <p:cNvSpPr txBox="1"/>
          <p:nvPr/>
        </p:nvSpPr>
        <p:spPr>
          <a:xfrm>
            <a:off x="4914102" y="6624033"/>
            <a:ext cx="845979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ea typeface="DM Sans Bold"/>
                <a:cs typeface="DM Sans Bold"/>
                <a:sym typeface="DM Sans Bold"/>
              </a:rPr>
              <a:t>Presented by Group 3</a:t>
            </a:r>
          </a:p>
        </p:txBody>
      </p:sp>
      <p:sp>
        <p:nvSpPr>
          <p:cNvPr id="20" name="TextBox 20"/>
          <p:cNvSpPr txBox="1"/>
          <p:nvPr/>
        </p:nvSpPr>
        <p:spPr>
          <a:xfrm>
            <a:off x="0" y="9382760"/>
            <a:ext cx="459581"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TextBox 3"/>
          <p:cNvSpPr txBox="1"/>
          <p:nvPr/>
        </p:nvSpPr>
        <p:spPr>
          <a:xfrm>
            <a:off x="6438535" y="778906"/>
            <a:ext cx="11477070" cy="2168094"/>
          </a:xfrm>
          <a:prstGeom prst="rect">
            <a:avLst/>
          </a:prstGeom>
        </p:spPr>
        <p:txBody>
          <a:bodyPr lIns="0" tIns="0" rIns="0" bIns="0" rtlCol="0" anchor="t">
            <a:spAutoFit/>
          </a:bodyPr>
          <a:lstStyle/>
          <a:p>
            <a:pPr marL="533909" lvl="1" indent="-266954" algn="l">
              <a:lnSpc>
                <a:spcPts val="3338"/>
              </a:lnSpc>
              <a:buFont typeface="Arial"/>
              <a:buChar char="•"/>
            </a:pPr>
            <a:r>
              <a:rPr lang="en-US" sz="2472" spc="148">
                <a:solidFill>
                  <a:srgbClr val="000000"/>
                </a:solidFill>
                <a:latin typeface="Arial" panose="020B0604020202020204" pitchFamily="34" charset="0"/>
                <a:ea typeface="DM Sans"/>
                <a:cs typeface="Arial" panose="020B0604020202020204" pitchFamily="34" charset="0"/>
                <a:sym typeface="DM Sans"/>
              </a:rPr>
              <a:t>Đoạn mã so sánh các giá trị tương quan chéo lớn nhất cho tatt và mo.</a:t>
            </a:r>
          </a:p>
          <a:p>
            <a:pPr marL="533909" lvl="1" indent="-266954" algn="l">
              <a:lnSpc>
                <a:spcPts val="3338"/>
              </a:lnSpc>
              <a:buFont typeface="Arial"/>
              <a:buChar char="•"/>
            </a:pPr>
            <a:r>
              <a:rPr lang="en-US" sz="2472" spc="148">
                <a:solidFill>
                  <a:srgbClr val="000000"/>
                </a:solidFill>
                <a:latin typeface="Arial" panose="020B0604020202020204" pitchFamily="34" charset="0"/>
                <a:ea typeface="DM Sans"/>
                <a:cs typeface="Arial" panose="020B0604020202020204" pitchFamily="34" charset="0"/>
                <a:sym typeface="DM Sans"/>
              </a:rPr>
              <a:t>Lệnh nhận dạng được xác định dựa trên giá trị tương quan chéo nào cao hơn.</a:t>
            </a:r>
          </a:p>
          <a:p>
            <a:pPr marL="0" lvl="0" indent="0" algn="l">
              <a:lnSpc>
                <a:spcPts val="3965"/>
              </a:lnSpc>
              <a:spcBef>
                <a:spcPct val="0"/>
              </a:spcBef>
            </a:pPr>
            <a:endParaRPr lang="en-US" sz="2472" spc="148">
              <a:solidFill>
                <a:srgbClr val="000000"/>
              </a:solidFill>
              <a:latin typeface="DM Sans"/>
              <a:ea typeface="DM Sans"/>
              <a:cs typeface="DM Sans"/>
              <a:sym typeface="DM Sans"/>
            </a:endParaRP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alphaModFix amt="56000"/>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vi-VN"/>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vi-VN"/>
          </a:p>
        </p:txBody>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vi-VN"/>
          </a:p>
        </p:txBody>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vi-VN"/>
          </a:p>
        </p:txBody>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vi-VN"/>
          </a:p>
        </p:txBody>
      </p:sp>
      <p:sp>
        <p:nvSpPr>
          <p:cNvPr id="15" name="Freeform 15"/>
          <p:cNvSpPr/>
          <p:nvPr/>
        </p:nvSpPr>
        <p:spPr>
          <a:xfrm rot="-5282649">
            <a:off x="16202422" y="6352570"/>
            <a:ext cx="3382987" cy="1154444"/>
          </a:xfrm>
          <a:custGeom>
            <a:avLst/>
            <a:gdLst/>
            <a:ahLst/>
            <a:cxnLst/>
            <a:rect l="l" t="t" r="r" b="b"/>
            <a:pathLst>
              <a:path w="3382987" h="1154444">
                <a:moveTo>
                  <a:pt x="0" y="0"/>
                </a:moveTo>
                <a:lnTo>
                  <a:pt x="3382987" y="0"/>
                </a:lnTo>
                <a:lnTo>
                  <a:pt x="3382987" y="1154444"/>
                </a:lnTo>
                <a:lnTo>
                  <a:pt x="0" y="1154444"/>
                </a:lnTo>
                <a:lnTo>
                  <a:pt x="0" y="0"/>
                </a:lnTo>
                <a:close/>
              </a:path>
            </a:pathLst>
          </a:custGeom>
          <a:blipFill>
            <a:blip r:embed="rId25">
              <a:alphaModFix amt="52000"/>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vi-VN"/>
          </a:p>
        </p:txBody>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alphaModFix amt="50000"/>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vi-VN"/>
          </a:p>
        </p:txBody>
      </p:sp>
      <p:sp>
        <p:nvSpPr>
          <p:cNvPr id="17" name="Freeform 17"/>
          <p:cNvSpPr/>
          <p:nvPr/>
        </p:nvSpPr>
        <p:spPr>
          <a:xfrm>
            <a:off x="6810930" y="7001811"/>
            <a:ext cx="10886137" cy="1386975"/>
          </a:xfrm>
          <a:custGeom>
            <a:avLst/>
            <a:gdLst/>
            <a:ahLst/>
            <a:cxnLst/>
            <a:rect l="l" t="t" r="r" b="b"/>
            <a:pathLst>
              <a:path w="10886137" h="1386975">
                <a:moveTo>
                  <a:pt x="0" y="0"/>
                </a:moveTo>
                <a:lnTo>
                  <a:pt x="10886138" y="0"/>
                </a:lnTo>
                <a:lnTo>
                  <a:pt x="10886138" y="1386974"/>
                </a:lnTo>
                <a:lnTo>
                  <a:pt x="0" y="1386974"/>
                </a:lnTo>
                <a:lnTo>
                  <a:pt x="0" y="0"/>
                </a:lnTo>
                <a:close/>
              </a:path>
            </a:pathLst>
          </a:custGeom>
          <a:blipFill>
            <a:blip r:embed="rId29"/>
            <a:stretch>
              <a:fillRect/>
            </a:stretch>
          </a:blipFill>
        </p:spPr>
        <p:txBody>
          <a:bodyPr/>
          <a:lstStyle/>
          <a:p>
            <a:endParaRPr lang="vi-VN"/>
          </a:p>
        </p:txBody>
      </p:sp>
      <p:sp>
        <p:nvSpPr>
          <p:cNvPr id="18" name="Freeform 18"/>
          <p:cNvSpPr/>
          <p:nvPr/>
        </p:nvSpPr>
        <p:spPr>
          <a:xfrm>
            <a:off x="6810930" y="2925172"/>
            <a:ext cx="10893140" cy="2767533"/>
          </a:xfrm>
          <a:custGeom>
            <a:avLst/>
            <a:gdLst/>
            <a:ahLst/>
            <a:cxnLst/>
            <a:rect l="l" t="t" r="r" b="b"/>
            <a:pathLst>
              <a:path w="10893140" h="2767533">
                <a:moveTo>
                  <a:pt x="0" y="0"/>
                </a:moveTo>
                <a:lnTo>
                  <a:pt x="10893140" y="0"/>
                </a:lnTo>
                <a:lnTo>
                  <a:pt x="10893140" y="2767533"/>
                </a:lnTo>
                <a:lnTo>
                  <a:pt x="0" y="2767533"/>
                </a:lnTo>
                <a:lnTo>
                  <a:pt x="0" y="0"/>
                </a:lnTo>
                <a:close/>
              </a:path>
            </a:pathLst>
          </a:custGeom>
          <a:blipFill>
            <a:blip r:embed="rId30"/>
            <a:stretch>
              <a:fillRect/>
            </a:stretch>
          </a:blipFill>
        </p:spPr>
        <p:txBody>
          <a:bodyPr/>
          <a:lstStyle/>
          <a:p>
            <a:endParaRPr lang="vi-VN"/>
          </a:p>
        </p:txBody>
      </p:sp>
      <p:sp>
        <p:nvSpPr>
          <p:cNvPr id="19" name="TextBox 19"/>
          <p:cNvSpPr txBox="1"/>
          <p:nvPr/>
        </p:nvSpPr>
        <p:spPr>
          <a:xfrm>
            <a:off x="394068" y="1017950"/>
            <a:ext cx="6416862" cy="1307537"/>
          </a:xfrm>
          <a:prstGeom prst="rect">
            <a:avLst/>
          </a:prstGeom>
        </p:spPr>
        <p:txBody>
          <a:bodyPr lIns="0" tIns="0" rIns="0" bIns="0" rtlCol="0" anchor="t">
            <a:spAutoFit/>
          </a:bodyPr>
          <a:lstStyle/>
          <a:p>
            <a:pPr algn="ctr">
              <a:lnSpc>
                <a:spcPts val="4350"/>
              </a:lnSpc>
            </a:pPr>
            <a:r>
              <a:rPr lang="en-US" sz="4485" b="1">
                <a:solidFill>
                  <a:srgbClr val="000000"/>
                </a:solidFill>
                <a:latin typeface="Arial" panose="020B0604020202020204" pitchFamily="34" charset="0"/>
                <a:ea typeface="DM Sans Bold"/>
                <a:cs typeface="Arial" panose="020B0604020202020204" pitchFamily="34" charset="0"/>
                <a:sym typeface="DM Sans Bold"/>
              </a:rPr>
              <a:t>Xác Định Lệnh Nhận Dạng:</a:t>
            </a:r>
          </a:p>
          <a:p>
            <a:pPr algn="l">
              <a:lnSpc>
                <a:spcPts val="452"/>
              </a:lnSpc>
            </a:pPr>
            <a:endParaRPr lang="en-US" sz="4485" b="1">
              <a:solidFill>
                <a:srgbClr val="000000"/>
              </a:solidFill>
              <a:latin typeface="Arial" panose="020B0604020202020204" pitchFamily="34" charset="0"/>
              <a:ea typeface="DM Sans Bold"/>
              <a:cs typeface="Arial" panose="020B0604020202020204" pitchFamily="34" charset="0"/>
              <a:sym typeface="DM Sans Bold"/>
            </a:endParaRPr>
          </a:p>
        </p:txBody>
      </p:sp>
      <p:sp>
        <p:nvSpPr>
          <p:cNvPr id="20" name="TextBox 20"/>
          <p:cNvSpPr txBox="1"/>
          <p:nvPr/>
        </p:nvSpPr>
        <p:spPr>
          <a:xfrm>
            <a:off x="120575" y="6144846"/>
            <a:ext cx="6416862" cy="1140803"/>
          </a:xfrm>
          <a:prstGeom prst="rect">
            <a:avLst/>
          </a:prstGeom>
        </p:spPr>
        <p:txBody>
          <a:bodyPr lIns="0" tIns="0" rIns="0" bIns="0" rtlCol="0" anchor="t">
            <a:spAutoFit/>
          </a:bodyPr>
          <a:lstStyle/>
          <a:p>
            <a:pPr algn="ctr">
              <a:lnSpc>
                <a:spcPts val="4355"/>
              </a:lnSpc>
            </a:pPr>
            <a:r>
              <a:rPr lang="en-US" sz="4490" b="1">
                <a:solidFill>
                  <a:srgbClr val="000000"/>
                </a:solidFill>
                <a:latin typeface="Arial" panose="020B0604020202020204" pitchFamily="34" charset="0"/>
                <a:ea typeface="DM Sans Bold"/>
                <a:cs typeface="Arial" panose="020B0604020202020204" pitchFamily="34" charset="0"/>
                <a:sym typeface="DM Sans Bold"/>
              </a:rPr>
              <a:t>Hiển Thị Kết Quả:</a:t>
            </a:r>
          </a:p>
          <a:p>
            <a:pPr algn="ctr">
              <a:lnSpc>
                <a:spcPts val="4355"/>
              </a:lnSpc>
            </a:pPr>
            <a:endParaRPr lang="en-US" sz="4490" b="1">
              <a:solidFill>
                <a:srgbClr val="000000"/>
              </a:solidFill>
              <a:latin typeface="Arial" panose="020B0604020202020204" pitchFamily="34" charset="0"/>
              <a:ea typeface="DM Sans Bold"/>
              <a:cs typeface="Arial" panose="020B0604020202020204" pitchFamily="34" charset="0"/>
              <a:sym typeface="DM Sans Bold"/>
            </a:endParaRPr>
          </a:p>
        </p:txBody>
      </p:sp>
      <p:sp>
        <p:nvSpPr>
          <p:cNvPr id="21" name="TextBox 21"/>
          <p:cNvSpPr txBox="1"/>
          <p:nvPr/>
        </p:nvSpPr>
        <p:spPr>
          <a:xfrm>
            <a:off x="6440558" y="6242068"/>
            <a:ext cx="11633884" cy="425554"/>
          </a:xfrm>
          <a:prstGeom prst="rect">
            <a:avLst/>
          </a:prstGeom>
        </p:spPr>
        <p:txBody>
          <a:bodyPr lIns="0" tIns="0" rIns="0" bIns="0" rtlCol="0" anchor="t">
            <a:spAutoFit/>
          </a:bodyPr>
          <a:lstStyle/>
          <a:p>
            <a:pPr marL="574550" lvl="1" indent="-287275" algn="l">
              <a:lnSpc>
                <a:spcPts val="3592"/>
              </a:lnSpc>
              <a:buFont typeface="Arial"/>
              <a:buChar char="•"/>
            </a:pPr>
            <a:r>
              <a:rPr lang="en-US" sz="2661" spc="159">
                <a:solidFill>
                  <a:srgbClr val="000000"/>
                </a:solidFill>
                <a:latin typeface="Arial" panose="020B0604020202020204" pitchFamily="34" charset="0"/>
                <a:ea typeface="DM Sans"/>
                <a:cs typeface="Arial" panose="020B0604020202020204" pitchFamily="34" charset="0"/>
                <a:sym typeface="DM Sans"/>
              </a:rPr>
              <a:t>Lệnh nhận dạng được in ra màn hình.</a:t>
            </a:r>
          </a:p>
        </p:txBody>
      </p:sp>
      <p:sp>
        <p:nvSpPr>
          <p:cNvPr id="22" name="TextBox 22"/>
          <p:cNvSpPr txBox="1"/>
          <p:nvPr/>
        </p:nvSpPr>
        <p:spPr>
          <a:xfrm>
            <a:off x="0" y="9382760"/>
            <a:ext cx="1028700"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2105793" y="3167455"/>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4" name="Freeform 4"/>
          <p:cNvSpPr/>
          <p:nvPr/>
        </p:nvSpPr>
        <p:spPr>
          <a:xfrm>
            <a:off x="11560460" y="3879010"/>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521713" y="3710341"/>
            <a:ext cx="8304955" cy="6379909"/>
          </a:xfrm>
          <a:custGeom>
            <a:avLst/>
            <a:gdLst/>
            <a:ahLst/>
            <a:cxnLst/>
            <a:rect l="l" t="t" r="r" b="b"/>
            <a:pathLst>
              <a:path w="8304955" h="6379909">
                <a:moveTo>
                  <a:pt x="0" y="0"/>
                </a:moveTo>
                <a:lnTo>
                  <a:pt x="8304955" y="0"/>
                </a:lnTo>
                <a:lnTo>
                  <a:pt x="8304955" y="6379909"/>
                </a:lnTo>
                <a:lnTo>
                  <a:pt x="0" y="6379909"/>
                </a:lnTo>
                <a:lnTo>
                  <a:pt x="0" y="0"/>
                </a:lnTo>
                <a:close/>
              </a:path>
            </a:pathLst>
          </a:custGeom>
          <a:blipFill>
            <a:blip r:embed="rId7"/>
            <a:stretch>
              <a:fillRect/>
            </a:stretch>
          </a:blipFill>
        </p:spPr>
        <p:txBody>
          <a:bodyPr/>
          <a:lstStyle/>
          <a:p>
            <a:endParaRPr lang="vi-VN"/>
          </a:p>
        </p:txBody>
      </p:sp>
      <p:sp>
        <p:nvSpPr>
          <p:cNvPr id="6" name="TextBox 6"/>
          <p:cNvSpPr txBox="1"/>
          <p:nvPr/>
        </p:nvSpPr>
        <p:spPr>
          <a:xfrm>
            <a:off x="839045" y="377825"/>
            <a:ext cx="8751165" cy="650875"/>
          </a:xfrm>
          <a:prstGeom prst="rect">
            <a:avLst/>
          </a:prstGeom>
        </p:spPr>
        <p:txBody>
          <a:bodyPr lIns="0" tIns="0" rIns="0" bIns="0" rtlCol="0" anchor="t">
            <a:spAutoFit/>
          </a:bodyPr>
          <a:lstStyle/>
          <a:p>
            <a:pPr algn="l">
              <a:lnSpc>
                <a:spcPts val="4850"/>
              </a:lnSpc>
            </a:pPr>
            <a:r>
              <a:rPr lang="en-US" sz="5000" b="1">
                <a:solidFill>
                  <a:srgbClr val="000000"/>
                </a:solidFill>
                <a:latin typeface="Arial" panose="020B0604020202020204" pitchFamily="34" charset="0"/>
                <a:ea typeface="DM Sans Bold"/>
                <a:cs typeface="Arial" panose="020B0604020202020204" pitchFamily="34" charset="0"/>
                <a:sym typeface="DM Sans Bold"/>
              </a:rPr>
              <a:t>Vẽ Các Dạng Sóng:</a:t>
            </a:r>
          </a:p>
        </p:txBody>
      </p:sp>
      <p:sp>
        <p:nvSpPr>
          <p:cNvPr id="7" name="TextBox 7"/>
          <p:cNvSpPr txBox="1"/>
          <p:nvPr/>
        </p:nvSpPr>
        <p:spPr>
          <a:xfrm>
            <a:off x="609600" y="1057287"/>
            <a:ext cx="14312028" cy="86042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000000"/>
                </a:solidFill>
                <a:latin typeface="Open Sans Bold"/>
                <a:ea typeface="Open Sans Bold"/>
                <a:cs typeface="Open Sans Bold"/>
                <a:sym typeface="Open Sans Bold"/>
              </a:rPr>
              <a:t>Các dạng sóng của tatt_signal, mo_signal và test_signal được vẽ bằng matplotlib.pyplot.</a:t>
            </a:r>
          </a:p>
          <a:p>
            <a:pPr marL="539746" lvl="1" indent="-269873" algn="l">
              <a:lnSpc>
                <a:spcPts val="3499"/>
              </a:lnSpc>
              <a:buFont typeface="Arial"/>
              <a:buChar char="•"/>
            </a:pPr>
            <a:r>
              <a:rPr lang="en-US" sz="2499">
                <a:solidFill>
                  <a:srgbClr val="000000"/>
                </a:solidFill>
                <a:latin typeface="Open Sans Bold"/>
                <a:ea typeface="Open Sans Bold"/>
                <a:cs typeface="Open Sans Bold"/>
                <a:sym typeface="Open Sans Bold"/>
              </a:rPr>
              <a:t>Mỗi đồ thị con hiển thị một trong các tín hiệu, được gắn nhãn thích hợp.</a:t>
            </a:r>
          </a:p>
        </p:txBody>
      </p:sp>
      <p:sp>
        <p:nvSpPr>
          <p:cNvPr id="8" name="TextBox 8"/>
          <p:cNvSpPr txBox="1"/>
          <p:nvPr/>
        </p:nvSpPr>
        <p:spPr>
          <a:xfrm>
            <a:off x="839045" y="2456373"/>
            <a:ext cx="8751165" cy="1911229"/>
          </a:xfrm>
          <a:prstGeom prst="rect">
            <a:avLst/>
          </a:prstGeom>
        </p:spPr>
        <p:txBody>
          <a:bodyPr lIns="0" tIns="0" rIns="0" bIns="0" rtlCol="0" anchor="t">
            <a:spAutoFit/>
          </a:bodyPr>
          <a:lstStyle/>
          <a:p>
            <a:pPr algn="l">
              <a:lnSpc>
                <a:spcPts val="4850"/>
              </a:lnSpc>
            </a:pPr>
            <a:r>
              <a:rPr lang="en-US" sz="5000" b="1">
                <a:solidFill>
                  <a:srgbClr val="000000"/>
                </a:solidFill>
                <a:latin typeface="Arial" panose="020B0604020202020204" pitchFamily="34" charset="0"/>
                <a:ea typeface="DM Sans Bold"/>
                <a:cs typeface="Arial" panose="020B0604020202020204" pitchFamily="34" charset="0"/>
                <a:sym typeface="DM Sans Bold"/>
              </a:rPr>
              <a:t>Sóng hiển thị sau khi xác định được kết quả:</a:t>
            </a:r>
          </a:p>
          <a:p>
            <a:pPr algn="l">
              <a:lnSpc>
                <a:spcPts val="4850"/>
              </a:lnSpc>
            </a:pPr>
            <a:endParaRPr lang="en-US" sz="5000">
              <a:solidFill>
                <a:srgbClr val="000000"/>
              </a:solidFill>
              <a:latin typeface="DM Sans Bold"/>
              <a:ea typeface="DM Sans Bold"/>
              <a:cs typeface="DM Sans Bold"/>
              <a:sym typeface="DM Sans Bold"/>
            </a:endParaRPr>
          </a:p>
        </p:txBody>
      </p:sp>
      <p:sp>
        <p:nvSpPr>
          <p:cNvPr id="9" name="TextBox 9"/>
          <p:cNvSpPr txBox="1"/>
          <p:nvPr/>
        </p:nvSpPr>
        <p:spPr>
          <a:xfrm>
            <a:off x="0" y="9382760"/>
            <a:ext cx="1028700"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100000">
              <a:srgbClr val="FFFFFF">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3149031">
            <a:off x="-5495873" y="6405568"/>
            <a:ext cx="7869849" cy="9508804"/>
          </a:xfrm>
          <a:custGeom>
            <a:avLst/>
            <a:gdLst/>
            <a:ahLst/>
            <a:cxnLst/>
            <a:rect l="l" t="t" r="r" b="b"/>
            <a:pathLst>
              <a:path w="7869849" h="9508804">
                <a:moveTo>
                  <a:pt x="0" y="0"/>
                </a:moveTo>
                <a:lnTo>
                  <a:pt x="7869849" y="0"/>
                </a:lnTo>
                <a:lnTo>
                  <a:pt x="7869849" y="9508804"/>
                </a:lnTo>
                <a:lnTo>
                  <a:pt x="0" y="950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465963">
            <a:off x="-6302046" y="-4126461"/>
            <a:ext cx="7869849" cy="9508804"/>
          </a:xfrm>
          <a:custGeom>
            <a:avLst/>
            <a:gdLst/>
            <a:ahLst/>
            <a:cxnLst/>
            <a:rect l="l" t="t" r="r" b="b"/>
            <a:pathLst>
              <a:path w="7869849" h="9508804">
                <a:moveTo>
                  <a:pt x="0" y="0"/>
                </a:moveTo>
                <a:lnTo>
                  <a:pt x="7869849" y="0"/>
                </a:lnTo>
                <a:lnTo>
                  <a:pt x="7869849" y="9508804"/>
                </a:lnTo>
                <a:lnTo>
                  <a:pt x="0" y="950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rot="-3149031">
            <a:off x="14903464" y="7132525"/>
            <a:ext cx="7869849" cy="9508804"/>
          </a:xfrm>
          <a:custGeom>
            <a:avLst/>
            <a:gdLst/>
            <a:ahLst/>
            <a:cxnLst/>
            <a:rect l="l" t="t" r="r" b="b"/>
            <a:pathLst>
              <a:path w="7869849" h="9508804">
                <a:moveTo>
                  <a:pt x="0" y="0"/>
                </a:moveTo>
                <a:lnTo>
                  <a:pt x="7869849" y="0"/>
                </a:lnTo>
                <a:lnTo>
                  <a:pt x="7869849" y="9508804"/>
                </a:lnTo>
                <a:lnTo>
                  <a:pt x="0" y="950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Freeform 5"/>
          <p:cNvSpPr/>
          <p:nvPr/>
        </p:nvSpPr>
        <p:spPr>
          <a:xfrm rot="-465963">
            <a:off x="14588268" y="-6592603"/>
            <a:ext cx="7869849" cy="9508804"/>
          </a:xfrm>
          <a:custGeom>
            <a:avLst/>
            <a:gdLst/>
            <a:ahLst/>
            <a:cxnLst/>
            <a:rect l="l" t="t" r="r" b="b"/>
            <a:pathLst>
              <a:path w="7869849" h="9508804">
                <a:moveTo>
                  <a:pt x="0" y="0"/>
                </a:moveTo>
                <a:lnTo>
                  <a:pt x="7869849" y="0"/>
                </a:lnTo>
                <a:lnTo>
                  <a:pt x="7869849" y="9508804"/>
                </a:lnTo>
                <a:lnTo>
                  <a:pt x="0" y="950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6015174" y="7713087"/>
            <a:ext cx="3371931" cy="3090427"/>
          </a:xfrm>
          <a:custGeom>
            <a:avLst/>
            <a:gdLst/>
            <a:ahLst/>
            <a:cxnLst/>
            <a:rect l="l" t="t" r="r" b="b"/>
            <a:pathLst>
              <a:path w="3371931" h="3090427">
                <a:moveTo>
                  <a:pt x="0" y="0"/>
                </a:moveTo>
                <a:lnTo>
                  <a:pt x="3371932" y="0"/>
                </a:lnTo>
                <a:lnTo>
                  <a:pt x="3371932" y="3090426"/>
                </a:lnTo>
                <a:lnTo>
                  <a:pt x="0" y="30904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486295" y="6780821"/>
            <a:ext cx="3029989" cy="4114800"/>
          </a:xfrm>
          <a:custGeom>
            <a:avLst/>
            <a:gdLst/>
            <a:ahLst/>
            <a:cxnLst/>
            <a:rect l="l" t="t" r="r" b="b"/>
            <a:pathLst>
              <a:path w="3029989" h="4114800">
                <a:moveTo>
                  <a:pt x="0" y="0"/>
                </a:moveTo>
                <a:lnTo>
                  <a:pt x="3029990" y="0"/>
                </a:lnTo>
                <a:lnTo>
                  <a:pt x="302999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Freeform 8"/>
          <p:cNvSpPr/>
          <p:nvPr/>
        </p:nvSpPr>
        <p:spPr>
          <a:xfrm>
            <a:off x="14874793" y="-395644"/>
            <a:ext cx="4769015" cy="2349824"/>
          </a:xfrm>
          <a:custGeom>
            <a:avLst/>
            <a:gdLst/>
            <a:ahLst/>
            <a:cxnLst/>
            <a:rect l="l" t="t" r="r" b="b"/>
            <a:pathLst>
              <a:path w="4769015" h="2349824">
                <a:moveTo>
                  <a:pt x="0" y="0"/>
                </a:moveTo>
                <a:lnTo>
                  <a:pt x="4769014" y="0"/>
                </a:lnTo>
                <a:lnTo>
                  <a:pt x="4769014" y="2349824"/>
                </a:lnTo>
                <a:lnTo>
                  <a:pt x="0" y="23498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9" name="Freeform 9"/>
          <p:cNvSpPr/>
          <p:nvPr/>
        </p:nvSpPr>
        <p:spPr>
          <a:xfrm>
            <a:off x="-3892220" y="-254785"/>
            <a:ext cx="7315200" cy="2566970"/>
          </a:xfrm>
          <a:custGeom>
            <a:avLst/>
            <a:gdLst/>
            <a:ahLst/>
            <a:cxnLst/>
            <a:rect l="l" t="t" r="r" b="b"/>
            <a:pathLst>
              <a:path w="7315200" h="2566970">
                <a:moveTo>
                  <a:pt x="0" y="0"/>
                </a:moveTo>
                <a:lnTo>
                  <a:pt x="7315200" y="0"/>
                </a:lnTo>
                <a:lnTo>
                  <a:pt x="7315200" y="2566970"/>
                </a:lnTo>
                <a:lnTo>
                  <a:pt x="0" y="25669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TextBox 10"/>
          <p:cNvSpPr txBox="1"/>
          <p:nvPr/>
        </p:nvSpPr>
        <p:spPr>
          <a:xfrm>
            <a:off x="3262441" y="3144778"/>
            <a:ext cx="11763117" cy="1479615"/>
          </a:xfrm>
          <a:prstGeom prst="rect">
            <a:avLst/>
          </a:prstGeom>
        </p:spPr>
        <p:txBody>
          <a:bodyPr lIns="0" tIns="0" rIns="0" bIns="0" rtlCol="0" anchor="t">
            <a:spAutoFit/>
          </a:bodyPr>
          <a:lstStyle/>
          <a:p>
            <a:pPr algn="ctr">
              <a:lnSpc>
                <a:spcPts val="10846"/>
              </a:lnSpc>
              <a:spcBef>
                <a:spcPct val="0"/>
              </a:spcBef>
            </a:pPr>
            <a:endParaRPr/>
          </a:p>
        </p:txBody>
      </p:sp>
      <p:sp>
        <p:nvSpPr>
          <p:cNvPr id="11" name="TextBox 11"/>
          <p:cNvSpPr txBox="1"/>
          <p:nvPr/>
        </p:nvSpPr>
        <p:spPr>
          <a:xfrm>
            <a:off x="3262441" y="3607276"/>
            <a:ext cx="12752733" cy="3015298"/>
          </a:xfrm>
          <a:prstGeom prst="rect">
            <a:avLst/>
          </a:prstGeom>
        </p:spPr>
        <p:txBody>
          <a:bodyPr lIns="0" tIns="0" rIns="0" bIns="0" rtlCol="0" anchor="t">
            <a:spAutoFit/>
          </a:bodyPr>
          <a:lstStyle/>
          <a:p>
            <a:pPr algn="ctr">
              <a:lnSpc>
                <a:spcPts val="4856"/>
              </a:lnSpc>
            </a:pPr>
            <a:r>
              <a:rPr lang="en-US" sz="3469">
                <a:solidFill>
                  <a:srgbClr val="2E6FB7"/>
                </a:solidFill>
                <a:latin typeface="Source Sans Pro"/>
                <a:ea typeface="Source Sans Pro"/>
                <a:cs typeface="Source Sans Pro"/>
                <a:sym typeface="Source Sans Pro"/>
              </a:rPr>
              <a:t>Hệ thống đã chạy và ghi nhận lệnh thử nghiệm thành công. Trong quá trình thử nghiệm, lệnh "tắt" đã được nhận dạng chính xác khi so sánh với lệnh tham chiếu '1.wav'. Kết quả tương quan chéo cho thấy một đỉnh cao hơn cho lệnh 'tắt' so với lệnh 'mở', dẫn đến việc nhận dạng chính xác.</a:t>
            </a:r>
          </a:p>
        </p:txBody>
      </p:sp>
      <p:sp>
        <p:nvSpPr>
          <p:cNvPr id="12" name="TextBox 12"/>
          <p:cNvSpPr txBox="1"/>
          <p:nvPr/>
        </p:nvSpPr>
        <p:spPr>
          <a:xfrm>
            <a:off x="3422980" y="1045461"/>
            <a:ext cx="11763117" cy="1336648"/>
          </a:xfrm>
          <a:prstGeom prst="rect">
            <a:avLst/>
          </a:prstGeom>
        </p:spPr>
        <p:txBody>
          <a:bodyPr lIns="0" tIns="0" rIns="0" bIns="0" rtlCol="0" anchor="t">
            <a:spAutoFit/>
          </a:bodyPr>
          <a:lstStyle/>
          <a:p>
            <a:pPr algn="ctr">
              <a:lnSpc>
                <a:spcPts val="11126"/>
              </a:lnSpc>
            </a:pPr>
            <a:r>
              <a:rPr lang="en-US" sz="7947" b="1">
                <a:solidFill>
                  <a:srgbClr val="2E6FB7"/>
                </a:solidFill>
                <a:latin typeface="Georgia Pro Black" panose="020F0502020204030204" pitchFamily="18" charset="0"/>
                <a:ea typeface="Gill Sans Display Ultra-Bold"/>
                <a:cs typeface="Gill Sans Display Ultra-Bold"/>
                <a:sym typeface="Gill Sans Display Ultra-Bold"/>
              </a:rPr>
              <a:t>NHẬN XÉT</a:t>
            </a:r>
          </a:p>
        </p:txBody>
      </p:sp>
      <p:sp>
        <p:nvSpPr>
          <p:cNvPr id="13" name="TextBox 13"/>
          <p:cNvSpPr txBox="1"/>
          <p:nvPr/>
        </p:nvSpPr>
        <p:spPr>
          <a:xfrm>
            <a:off x="0" y="9382760"/>
            <a:ext cx="1028700"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grpSp>
        <p:nvGrpSpPr>
          <p:cNvPr id="3" name="Group 3"/>
          <p:cNvGrpSpPr/>
          <p:nvPr/>
        </p:nvGrpSpPr>
        <p:grpSpPr>
          <a:xfrm>
            <a:off x="10776700" y="469779"/>
            <a:ext cx="6859592" cy="2842600"/>
            <a:chOff x="0" y="0"/>
            <a:chExt cx="2376083" cy="984643"/>
          </a:xfrm>
        </p:grpSpPr>
        <p:sp>
          <p:nvSpPr>
            <p:cNvPr id="4" name="Freeform 4"/>
            <p:cNvSpPr/>
            <p:nvPr/>
          </p:nvSpPr>
          <p:spPr>
            <a:xfrm>
              <a:off x="0" y="0"/>
              <a:ext cx="2376083" cy="984643"/>
            </a:xfrm>
            <a:custGeom>
              <a:avLst/>
              <a:gdLst/>
              <a:ahLst/>
              <a:cxnLst/>
              <a:rect l="l" t="t" r="r" b="b"/>
              <a:pathLst>
                <a:path w="2376083" h="984643">
                  <a:moveTo>
                    <a:pt x="16929" y="0"/>
                  </a:moveTo>
                  <a:lnTo>
                    <a:pt x="2359154" y="0"/>
                  </a:lnTo>
                  <a:cubicBezTo>
                    <a:pt x="2368503" y="0"/>
                    <a:pt x="2376083" y="7580"/>
                    <a:pt x="2376083" y="16929"/>
                  </a:cubicBezTo>
                  <a:lnTo>
                    <a:pt x="2376083" y="967714"/>
                  </a:lnTo>
                  <a:cubicBezTo>
                    <a:pt x="2376083" y="977064"/>
                    <a:pt x="2368503" y="984643"/>
                    <a:pt x="2359154" y="984643"/>
                  </a:cubicBezTo>
                  <a:lnTo>
                    <a:pt x="16929" y="984643"/>
                  </a:lnTo>
                  <a:cubicBezTo>
                    <a:pt x="7580" y="984643"/>
                    <a:pt x="0" y="977064"/>
                    <a:pt x="0" y="967714"/>
                  </a:cubicBezTo>
                  <a:lnTo>
                    <a:pt x="0" y="16929"/>
                  </a:lnTo>
                  <a:cubicBezTo>
                    <a:pt x="0" y="7580"/>
                    <a:pt x="7580" y="0"/>
                    <a:pt x="16929" y="0"/>
                  </a:cubicBezTo>
                  <a:close/>
                </a:path>
              </a:pathLst>
            </a:custGeom>
            <a:solidFill>
              <a:srgbClr val="8AB7E2"/>
            </a:solidFill>
            <a:ln w="9525" cap="sq">
              <a:solidFill>
                <a:srgbClr val="000000"/>
              </a:solidFill>
              <a:prstDash val="solid"/>
              <a:miter/>
            </a:ln>
          </p:spPr>
          <p:txBody>
            <a:bodyPr/>
            <a:lstStyle/>
            <a:p>
              <a:endParaRPr lang="vi-VN"/>
            </a:p>
          </p:txBody>
        </p:sp>
        <p:sp>
          <p:nvSpPr>
            <p:cNvPr id="5" name="TextBox 5"/>
            <p:cNvSpPr txBox="1"/>
            <p:nvPr/>
          </p:nvSpPr>
          <p:spPr>
            <a:xfrm>
              <a:off x="0" y="-38100"/>
              <a:ext cx="2376083"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0776700" y="4095086"/>
            <a:ext cx="6859592" cy="2842600"/>
            <a:chOff x="0" y="0"/>
            <a:chExt cx="2376083" cy="984643"/>
          </a:xfrm>
        </p:grpSpPr>
        <p:sp>
          <p:nvSpPr>
            <p:cNvPr id="7" name="Freeform 7"/>
            <p:cNvSpPr/>
            <p:nvPr/>
          </p:nvSpPr>
          <p:spPr>
            <a:xfrm>
              <a:off x="0" y="0"/>
              <a:ext cx="2376083" cy="984643"/>
            </a:xfrm>
            <a:custGeom>
              <a:avLst/>
              <a:gdLst/>
              <a:ahLst/>
              <a:cxnLst/>
              <a:rect l="l" t="t" r="r" b="b"/>
              <a:pathLst>
                <a:path w="2376083" h="984643">
                  <a:moveTo>
                    <a:pt x="16929" y="0"/>
                  </a:moveTo>
                  <a:lnTo>
                    <a:pt x="2359154" y="0"/>
                  </a:lnTo>
                  <a:cubicBezTo>
                    <a:pt x="2368503" y="0"/>
                    <a:pt x="2376083" y="7580"/>
                    <a:pt x="2376083" y="16929"/>
                  </a:cubicBezTo>
                  <a:lnTo>
                    <a:pt x="2376083" y="967714"/>
                  </a:lnTo>
                  <a:cubicBezTo>
                    <a:pt x="2376083" y="977064"/>
                    <a:pt x="2368503" y="984643"/>
                    <a:pt x="2359154" y="984643"/>
                  </a:cubicBezTo>
                  <a:lnTo>
                    <a:pt x="16929" y="984643"/>
                  </a:lnTo>
                  <a:cubicBezTo>
                    <a:pt x="7580" y="984643"/>
                    <a:pt x="0" y="977064"/>
                    <a:pt x="0" y="967714"/>
                  </a:cubicBezTo>
                  <a:lnTo>
                    <a:pt x="0" y="16929"/>
                  </a:lnTo>
                  <a:cubicBezTo>
                    <a:pt x="0" y="7580"/>
                    <a:pt x="7580" y="0"/>
                    <a:pt x="16929" y="0"/>
                  </a:cubicBezTo>
                  <a:close/>
                </a:path>
              </a:pathLst>
            </a:custGeom>
            <a:solidFill>
              <a:srgbClr val="8AB7E2"/>
            </a:solidFill>
            <a:ln w="9525" cap="sq">
              <a:solidFill>
                <a:srgbClr val="000000"/>
              </a:solidFill>
              <a:prstDash val="solid"/>
              <a:miter/>
            </a:ln>
          </p:spPr>
          <p:txBody>
            <a:bodyPr/>
            <a:lstStyle/>
            <a:p>
              <a:endParaRPr lang="vi-VN"/>
            </a:p>
          </p:txBody>
        </p:sp>
        <p:sp>
          <p:nvSpPr>
            <p:cNvPr id="8" name="TextBox 8"/>
            <p:cNvSpPr txBox="1"/>
            <p:nvPr/>
          </p:nvSpPr>
          <p:spPr>
            <a:xfrm>
              <a:off x="0" y="-38100"/>
              <a:ext cx="2376083"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261762" y="584634"/>
            <a:ext cx="6458065" cy="2843702"/>
            <a:chOff x="0" y="0"/>
            <a:chExt cx="2236132" cy="984643"/>
          </a:xfrm>
        </p:grpSpPr>
        <p:sp>
          <p:nvSpPr>
            <p:cNvPr id="10" name="Freeform 10"/>
            <p:cNvSpPr/>
            <p:nvPr/>
          </p:nvSpPr>
          <p:spPr>
            <a:xfrm>
              <a:off x="0" y="0"/>
              <a:ext cx="2236132" cy="984643"/>
            </a:xfrm>
            <a:custGeom>
              <a:avLst/>
              <a:gdLst/>
              <a:ahLst/>
              <a:cxnLst/>
              <a:rect l="l" t="t" r="r" b="b"/>
              <a:pathLst>
                <a:path w="2236132" h="984643">
                  <a:moveTo>
                    <a:pt x="17982" y="0"/>
                  </a:moveTo>
                  <a:lnTo>
                    <a:pt x="2218150" y="0"/>
                  </a:lnTo>
                  <a:cubicBezTo>
                    <a:pt x="2222919" y="0"/>
                    <a:pt x="2227493" y="1895"/>
                    <a:pt x="2230865" y="5267"/>
                  </a:cubicBezTo>
                  <a:cubicBezTo>
                    <a:pt x="2234237" y="8639"/>
                    <a:pt x="2236132" y="13213"/>
                    <a:pt x="2236132" y="17982"/>
                  </a:cubicBezTo>
                  <a:lnTo>
                    <a:pt x="2236132" y="966662"/>
                  </a:lnTo>
                  <a:cubicBezTo>
                    <a:pt x="2236132" y="976593"/>
                    <a:pt x="2228081" y="984643"/>
                    <a:pt x="2218150" y="984643"/>
                  </a:cubicBezTo>
                  <a:lnTo>
                    <a:pt x="17982" y="984643"/>
                  </a:lnTo>
                  <a:cubicBezTo>
                    <a:pt x="13213" y="984643"/>
                    <a:pt x="8639" y="982749"/>
                    <a:pt x="5267" y="979377"/>
                  </a:cubicBezTo>
                  <a:cubicBezTo>
                    <a:pt x="1895" y="976004"/>
                    <a:pt x="0" y="971431"/>
                    <a:pt x="0" y="966662"/>
                  </a:cubicBezTo>
                  <a:lnTo>
                    <a:pt x="0" y="17982"/>
                  </a:lnTo>
                  <a:cubicBezTo>
                    <a:pt x="0" y="13213"/>
                    <a:pt x="1895" y="8639"/>
                    <a:pt x="5267" y="5267"/>
                  </a:cubicBezTo>
                  <a:cubicBezTo>
                    <a:pt x="8639" y="1895"/>
                    <a:pt x="13213" y="0"/>
                    <a:pt x="17982" y="0"/>
                  </a:cubicBezTo>
                  <a:close/>
                </a:path>
              </a:pathLst>
            </a:custGeom>
            <a:solidFill>
              <a:srgbClr val="8AB7E2"/>
            </a:solidFill>
            <a:ln w="9525" cap="sq">
              <a:solidFill>
                <a:srgbClr val="000000"/>
              </a:solidFill>
              <a:prstDash val="solid"/>
              <a:miter/>
            </a:ln>
          </p:spPr>
          <p:txBody>
            <a:bodyPr/>
            <a:lstStyle/>
            <a:p>
              <a:endParaRPr lang="vi-VN"/>
            </a:p>
          </p:txBody>
        </p:sp>
        <p:sp>
          <p:nvSpPr>
            <p:cNvPr id="11" name="TextBox 11"/>
            <p:cNvSpPr txBox="1"/>
            <p:nvPr/>
          </p:nvSpPr>
          <p:spPr>
            <a:xfrm>
              <a:off x="0" y="-38100"/>
              <a:ext cx="2236132"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261762" y="4095086"/>
            <a:ext cx="6458065" cy="2843702"/>
            <a:chOff x="0" y="0"/>
            <a:chExt cx="2236132" cy="984643"/>
          </a:xfrm>
        </p:grpSpPr>
        <p:sp>
          <p:nvSpPr>
            <p:cNvPr id="13" name="Freeform 13"/>
            <p:cNvSpPr/>
            <p:nvPr/>
          </p:nvSpPr>
          <p:spPr>
            <a:xfrm>
              <a:off x="0" y="0"/>
              <a:ext cx="2236132" cy="984643"/>
            </a:xfrm>
            <a:custGeom>
              <a:avLst/>
              <a:gdLst/>
              <a:ahLst/>
              <a:cxnLst/>
              <a:rect l="l" t="t" r="r" b="b"/>
              <a:pathLst>
                <a:path w="2236132" h="984643">
                  <a:moveTo>
                    <a:pt x="17982" y="0"/>
                  </a:moveTo>
                  <a:lnTo>
                    <a:pt x="2218150" y="0"/>
                  </a:lnTo>
                  <a:cubicBezTo>
                    <a:pt x="2222919" y="0"/>
                    <a:pt x="2227493" y="1895"/>
                    <a:pt x="2230865" y="5267"/>
                  </a:cubicBezTo>
                  <a:cubicBezTo>
                    <a:pt x="2234237" y="8639"/>
                    <a:pt x="2236132" y="13213"/>
                    <a:pt x="2236132" y="17982"/>
                  </a:cubicBezTo>
                  <a:lnTo>
                    <a:pt x="2236132" y="966662"/>
                  </a:lnTo>
                  <a:cubicBezTo>
                    <a:pt x="2236132" y="976593"/>
                    <a:pt x="2228081" y="984643"/>
                    <a:pt x="2218150" y="984643"/>
                  </a:cubicBezTo>
                  <a:lnTo>
                    <a:pt x="17982" y="984643"/>
                  </a:lnTo>
                  <a:cubicBezTo>
                    <a:pt x="13213" y="984643"/>
                    <a:pt x="8639" y="982749"/>
                    <a:pt x="5267" y="979377"/>
                  </a:cubicBezTo>
                  <a:cubicBezTo>
                    <a:pt x="1895" y="976004"/>
                    <a:pt x="0" y="971431"/>
                    <a:pt x="0" y="966662"/>
                  </a:cubicBezTo>
                  <a:lnTo>
                    <a:pt x="0" y="17982"/>
                  </a:lnTo>
                  <a:cubicBezTo>
                    <a:pt x="0" y="13213"/>
                    <a:pt x="1895" y="8639"/>
                    <a:pt x="5267" y="5267"/>
                  </a:cubicBezTo>
                  <a:cubicBezTo>
                    <a:pt x="8639" y="1895"/>
                    <a:pt x="13213" y="0"/>
                    <a:pt x="17982" y="0"/>
                  </a:cubicBezTo>
                  <a:close/>
                </a:path>
              </a:pathLst>
            </a:custGeom>
            <a:solidFill>
              <a:srgbClr val="8AB7E2"/>
            </a:solidFill>
            <a:ln w="9525" cap="sq">
              <a:solidFill>
                <a:srgbClr val="000000"/>
              </a:solidFill>
              <a:prstDash val="solid"/>
              <a:miter/>
            </a:ln>
          </p:spPr>
          <p:txBody>
            <a:bodyPr/>
            <a:lstStyle/>
            <a:p>
              <a:endParaRPr lang="vi-VN"/>
            </a:p>
          </p:txBody>
        </p:sp>
        <p:sp>
          <p:nvSpPr>
            <p:cNvPr id="14" name="TextBox 14"/>
            <p:cNvSpPr txBox="1"/>
            <p:nvPr/>
          </p:nvSpPr>
          <p:spPr>
            <a:xfrm>
              <a:off x="0" y="-38100"/>
              <a:ext cx="2236132"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5307903" y="7291213"/>
            <a:ext cx="7379442" cy="2843702"/>
            <a:chOff x="0" y="0"/>
            <a:chExt cx="2555162" cy="984643"/>
          </a:xfrm>
        </p:grpSpPr>
        <p:sp>
          <p:nvSpPr>
            <p:cNvPr id="16" name="Freeform 16"/>
            <p:cNvSpPr/>
            <p:nvPr/>
          </p:nvSpPr>
          <p:spPr>
            <a:xfrm>
              <a:off x="0" y="0"/>
              <a:ext cx="2555162" cy="984643"/>
            </a:xfrm>
            <a:custGeom>
              <a:avLst/>
              <a:gdLst/>
              <a:ahLst/>
              <a:cxnLst/>
              <a:rect l="l" t="t" r="r" b="b"/>
              <a:pathLst>
                <a:path w="2555162" h="984643">
                  <a:moveTo>
                    <a:pt x="15737" y="0"/>
                  </a:moveTo>
                  <a:lnTo>
                    <a:pt x="2539425" y="0"/>
                  </a:lnTo>
                  <a:cubicBezTo>
                    <a:pt x="2543599" y="0"/>
                    <a:pt x="2547602" y="1658"/>
                    <a:pt x="2550553" y="4609"/>
                  </a:cubicBezTo>
                  <a:cubicBezTo>
                    <a:pt x="2553504" y="7560"/>
                    <a:pt x="2555162" y="11563"/>
                    <a:pt x="2555162" y="15737"/>
                  </a:cubicBezTo>
                  <a:lnTo>
                    <a:pt x="2555162" y="968907"/>
                  </a:lnTo>
                  <a:cubicBezTo>
                    <a:pt x="2555162" y="973080"/>
                    <a:pt x="2553504" y="977083"/>
                    <a:pt x="2550553" y="980034"/>
                  </a:cubicBezTo>
                  <a:cubicBezTo>
                    <a:pt x="2547602" y="982986"/>
                    <a:pt x="2543599" y="984643"/>
                    <a:pt x="2539425" y="984643"/>
                  </a:cubicBezTo>
                  <a:lnTo>
                    <a:pt x="15737" y="984643"/>
                  </a:lnTo>
                  <a:cubicBezTo>
                    <a:pt x="11563" y="984643"/>
                    <a:pt x="7560" y="982986"/>
                    <a:pt x="4609" y="980034"/>
                  </a:cubicBezTo>
                  <a:cubicBezTo>
                    <a:pt x="1658" y="977083"/>
                    <a:pt x="0" y="973080"/>
                    <a:pt x="0" y="968907"/>
                  </a:cubicBezTo>
                  <a:lnTo>
                    <a:pt x="0" y="15737"/>
                  </a:lnTo>
                  <a:cubicBezTo>
                    <a:pt x="0" y="11563"/>
                    <a:pt x="1658" y="7560"/>
                    <a:pt x="4609" y="4609"/>
                  </a:cubicBezTo>
                  <a:cubicBezTo>
                    <a:pt x="7560" y="1658"/>
                    <a:pt x="11563" y="0"/>
                    <a:pt x="15737" y="0"/>
                  </a:cubicBezTo>
                  <a:close/>
                </a:path>
              </a:pathLst>
            </a:custGeom>
            <a:solidFill>
              <a:srgbClr val="8AB7E2"/>
            </a:solidFill>
            <a:ln w="9525" cap="sq">
              <a:solidFill>
                <a:srgbClr val="000000"/>
              </a:solidFill>
              <a:prstDash val="solid"/>
              <a:miter/>
            </a:ln>
          </p:spPr>
          <p:txBody>
            <a:bodyPr/>
            <a:lstStyle/>
            <a:p>
              <a:endParaRPr lang="vi-VN"/>
            </a:p>
          </p:txBody>
        </p:sp>
        <p:sp>
          <p:nvSpPr>
            <p:cNvPr id="17" name="TextBox 17"/>
            <p:cNvSpPr txBox="1"/>
            <p:nvPr/>
          </p:nvSpPr>
          <p:spPr>
            <a:xfrm>
              <a:off x="0" y="-38100"/>
              <a:ext cx="2555162"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8" name="Freeform 18"/>
          <p:cNvSpPr/>
          <p:nvPr/>
        </p:nvSpPr>
        <p:spPr>
          <a:xfrm rot="-7900054">
            <a:off x="7118627" y="2469550"/>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9" name="Freeform 19"/>
          <p:cNvSpPr/>
          <p:nvPr/>
        </p:nvSpPr>
        <p:spPr>
          <a:xfrm rot="-2700000">
            <a:off x="9645825" y="245895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20" name="Freeform 20"/>
          <p:cNvSpPr/>
          <p:nvPr/>
        </p:nvSpPr>
        <p:spPr>
          <a:xfrm rot="5400000">
            <a:off x="8594071" y="6196072"/>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21" name="TextBox 21"/>
          <p:cNvSpPr txBox="1"/>
          <p:nvPr/>
        </p:nvSpPr>
        <p:spPr>
          <a:xfrm>
            <a:off x="2864049" y="711964"/>
            <a:ext cx="3557674" cy="2102156"/>
          </a:xfrm>
          <a:prstGeom prst="rect">
            <a:avLst/>
          </a:prstGeom>
        </p:spPr>
        <p:txBody>
          <a:bodyPr lIns="0" tIns="0" rIns="0" bIns="0" rtlCol="0" anchor="t">
            <a:spAutoFit/>
          </a:bodyPr>
          <a:lstStyle/>
          <a:p>
            <a:pPr algn="l">
              <a:lnSpc>
                <a:spcPts val="2813"/>
              </a:lnSpc>
            </a:pPr>
            <a:r>
              <a:rPr lang="en-US" sz="1888">
                <a:solidFill>
                  <a:srgbClr val="100F0D"/>
                </a:solidFill>
                <a:latin typeface="DM Sans"/>
                <a:ea typeface="DM Sans"/>
                <a:cs typeface="DM Sans"/>
                <a:sym typeface="DM Sans"/>
              </a:rPr>
              <a:t>-Code cũ: Được viết bằng MATLAB.</a:t>
            </a:r>
          </a:p>
          <a:p>
            <a:pPr marL="0" lvl="0" indent="0" algn="l">
              <a:lnSpc>
                <a:spcPts val="2813"/>
              </a:lnSpc>
            </a:pPr>
            <a:r>
              <a:rPr lang="en-US" sz="1888">
                <a:solidFill>
                  <a:srgbClr val="100F0D"/>
                </a:solidFill>
                <a:latin typeface="DM Sans"/>
                <a:ea typeface="DM Sans"/>
                <a:cs typeface="DM Sans"/>
                <a:sym typeface="DM Sans"/>
              </a:rPr>
              <a:t>-Code mới: Được viết bằng Python, sử dụng các thư viện như numpy, librosa, sounddevice, và matplotlib.</a:t>
            </a:r>
          </a:p>
        </p:txBody>
      </p:sp>
      <p:sp>
        <p:nvSpPr>
          <p:cNvPr id="22" name="TextBox 22"/>
          <p:cNvSpPr txBox="1"/>
          <p:nvPr/>
        </p:nvSpPr>
        <p:spPr>
          <a:xfrm>
            <a:off x="6719828" y="3905132"/>
            <a:ext cx="4297511" cy="2117726"/>
          </a:xfrm>
          <a:prstGeom prst="rect">
            <a:avLst/>
          </a:prstGeom>
        </p:spPr>
        <p:txBody>
          <a:bodyPr lIns="0" tIns="0" rIns="0" bIns="0" rtlCol="0" anchor="t">
            <a:spAutoFit/>
          </a:bodyPr>
          <a:lstStyle/>
          <a:p>
            <a:pPr marL="0" lvl="1" indent="0" algn="ctr">
              <a:lnSpc>
                <a:spcPts val="7760"/>
              </a:lnSpc>
              <a:spcBef>
                <a:spcPct val="0"/>
              </a:spcBef>
            </a:pPr>
            <a:r>
              <a:rPr lang="en-US" sz="8000">
                <a:solidFill>
                  <a:srgbClr val="000000"/>
                </a:solidFill>
                <a:latin typeface="GFS Artemisia Bold"/>
                <a:ea typeface="GFS Artemisia Bold"/>
                <a:cs typeface="GFS Artemisia Bold"/>
                <a:sym typeface="GFS Artemisia Bold"/>
              </a:rPr>
              <a:t>CẢI TIẾN</a:t>
            </a:r>
          </a:p>
        </p:txBody>
      </p:sp>
      <p:sp>
        <p:nvSpPr>
          <p:cNvPr id="23" name="TextBox 23"/>
          <p:cNvSpPr txBox="1"/>
          <p:nvPr/>
        </p:nvSpPr>
        <p:spPr>
          <a:xfrm>
            <a:off x="261762" y="740543"/>
            <a:ext cx="2657525" cy="1150680"/>
          </a:xfrm>
          <a:prstGeom prst="rect">
            <a:avLst/>
          </a:prstGeom>
        </p:spPr>
        <p:txBody>
          <a:bodyPr lIns="0" tIns="0" rIns="0" bIns="0" rtlCol="0" anchor="t">
            <a:spAutoFit/>
          </a:bodyPr>
          <a:lstStyle/>
          <a:p>
            <a:pPr algn="ctr">
              <a:lnSpc>
                <a:spcPts val="4663"/>
              </a:lnSpc>
              <a:spcBef>
                <a:spcPct val="0"/>
              </a:spcBef>
            </a:pPr>
            <a:r>
              <a:rPr lang="en-US" sz="3330">
                <a:solidFill>
                  <a:srgbClr val="000000"/>
                </a:solidFill>
                <a:latin typeface="Open Sans Bold"/>
                <a:ea typeface="Open Sans Bold"/>
                <a:cs typeface="Open Sans Bold"/>
                <a:sym typeface="Open Sans Bold"/>
              </a:rPr>
              <a:t>Ngôn ngữ lập trình</a:t>
            </a:r>
          </a:p>
        </p:txBody>
      </p:sp>
      <p:sp>
        <p:nvSpPr>
          <p:cNvPr id="24" name="TextBox 24"/>
          <p:cNvSpPr txBox="1"/>
          <p:nvPr/>
        </p:nvSpPr>
        <p:spPr>
          <a:xfrm>
            <a:off x="261762" y="4582169"/>
            <a:ext cx="2657525" cy="1150680"/>
          </a:xfrm>
          <a:prstGeom prst="rect">
            <a:avLst/>
          </a:prstGeom>
        </p:spPr>
        <p:txBody>
          <a:bodyPr lIns="0" tIns="0" rIns="0" bIns="0" rtlCol="0" anchor="t">
            <a:spAutoFit/>
          </a:bodyPr>
          <a:lstStyle/>
          <a:p>
            <a:pPr algn="ctr">
              <a:lnSpc>
                <a:spcPts val="4663"/>
              </a:lnSpc>
              <a:spcBef>
                <a:spcPct val="0"/>
              </a:spcBef>
            </a:pPr>
            <a:r>
              <a:rPr lang="en-US" sz="3330">
                <a:solidFill>
                  <a:srgbClr val="000000"/>
                </a:solidFill>
                <a:latin typeface="Open Sans Bold"/>
                <a:ea typeface="Open Sans Bold"/>
                <a:cs typeface="Open Sans Bold"/>
                <a:sym typeface="Open Sans Bold"/>
              </a:rPr>
              <a:t>Thư viện âm thanh</a:t>
            </a:r>
          </a:p>
        </p:txBody>
      </p:sp>
      <p:sp>
        <p:nvSpPr>
          <p:cNvPr id="25" name="TextBox 25"/>
          <p:cNvSpPr txBox="1"/>
          <p:nvPr/>
        </p:nvSpPr>
        <p:spPr>
          <a:xfrm>
            <a:off x="2864049" y="4162314"/>
            <a:ext cx="3668013" cy="2454581"/>
          </a:xfrm>
          <a:prstGeom prst="rect">
            <a:avLst/>
          </a:prstGeom>
        </p:spPr>
        <p:txBody>
          <a:bodyPr lIns="0" tIns="0" rIns="0" bIns="0" rtlCol="0" anchor="t">
            <a:spAutoFit/>
          </a:bodyPr>
          <a:lstStyle/>
          <a:p>
            <a:pPr algn="l">
              <a:lnSpc>
                <a:spcPts val="2813"/>
              </a:lnSpc>
            </a:pPr>
            <a:r>
              <a:rPr lang="en-US" sz="1888">
                <a:solidFill>
                  <a:srgbClr val="100F0D"/>
                </a:solidFill>
                <a:latin typeface="DM Sans"/>
                <a:ea typeface="DM Sans"/>
                <a:cs typeface="DM Sans"/>
                <a:sym typeface="DM Sans"/>
              </a:rPr>
              <a:t>-Code cũ: Sử dụng các hàm ghi âm tích hợp của MATLAB.</a:t>
            </a:r>
          </a:p>
          <a:p>
            <a:pPr algn="l">
              <a:lnSpc>
                <a:spcPts val="2813"/>
              </a:lnSpc>
            </a:pPr>
            <a:r>
              <a:rPr lang="en-US" sz="1888">
                <a:solidFill>
                  <a:srgbClr val="100F0D"/>
                </a:solidFill>
                <a:latin typeface="DM Sans"/>
                <a:ea typeface="DM Sans"/>
                <a:cs typeface="DM Sans"/>
                <a:sym typeface="DM Sans"/>
              </a:rPr>
              <a:t>-Code mới: Sử dụng sounddevice để ghi âm, librosa để xử lý tín hiệu âm thanh, và wavio để lưu trữ âm thanh.</a:t>
            </a:r>
          </a:p>
          <a:p>
            <a:pPr marL="0" lvl="0" indent="0" algn="l">
              <a:lnSpc>
                <a:spcPts val="2813"/>
              </a:lnSpc>
            </a:pPr>
            <a:endParaRPr lang="en-US" sz="1888">
              <a:solidFill>
                <a:srgbClr val="100F0D"/>
              </a:solidFill>
              <a:latin typeface="DM Sans"/>
              <a:ea typeface="DM Sans"/>
              <a:cs typeface="DM Sans"/>
              <a:sym typeface="DM Sans"/>
            </a:endParaRPr>
          </a:p>
        </p:txBody>
      </p:sp>
      <p:sp>
        <p:nvSpPr>
          <p:cNvPr id="26" name="TextBox 26"/>
          <p:cNvSpPr txBox="1"/>
          <p:nvPr/>
        </p:nvSpPr>
        <p:spPr>
          <a:xfrm>
            <a:off x="10767175" y="4335687"/>
            <a:ext cx="2404227" cy="2319292"/>
          </a:xfrm>
          <a:prstGeom prst="rect">
            <a:avLst/>
          </a:prstGeom>
        </p:spPr>
        <p:txBody>
          <a:bodyPr lIns="0" tIns="0" rIns="0" bIns="0" rtlCol="0" anchor="t">
            <a:spAutoFit/>
          </a:bodyPr>
          <a:lstStyle/>
          <a:p>
            <a:pPr algn="ctr">
              <a:lnSpc>
                <a:spcPts val="4663"/>
              </a:lnSpc>
            </a:pPr>
            <a:r>
              <a:rPr lang="en-US" sz="3330">
                <a:solidFill>
                  <a:srgbClr val="000000"/>
                </a:solidFill>
                <a:latin typeface="Open Sans Bold"/>
                <a:ea typeface="Open Sans Bold"/>
                <a:cs typeface="Open Sans Bold"/>
                <a:sym typeface="Open Sans Bold"/>
              </a:rPr>
              <a:t>Ghi âm và xử lý tín hiệu</a:t>
            </a:r>
          </a:p>
          <a:p>
            <a:pPr algn="ctr">
              <a:lnSpc>
                <a:spcPts val="4663"/>
              </a:lnSpc>
              <a:spcBef>
                <a:spcPct val="0"/>
              </a:spcBef>
            </a:pPr>
            <a:endParaRPr lang="en-US" sz="3330">
              <a:solidFill>
                <a:srgbClr val="000000"/>
              </a:solidFill>
              <a:latin typeface="Open Sans Bold"/>
              <a:ea typeface="Open Sans Bold"/>
              <a:cs typeface="Open Sans Bold"/>
              <a:sym typeface="Open Sans Bold"/>
            </a:endParaRPr>
          </a:p>
        </p:txBody>
      </p:sp>
      <p:sp>
        <p:nvSpPr>
          <p:cNvPr id="27" name="TextBox 27"/>
          <p:cNvSpPr txBox="1"/>
          <p:nvPr/>
        </p:nvSpPr>
        <p:spPr>
          <a:xfrm>
            <a:off x="10776700" y="962025"/>
            <a:ext cx="2823849" cy="1734986"/>
          </a:xfrm>
          <a:prstGeom prst="rect">
            <a:avLst/>
          </a:prstGeom>
        </p:spPr>
        <p:txBody>
          <a:bodyPr lIns="0" tIns="0" rIns="0" bIns="0" rtlCol="0" anchor="t">
            <a:spAutoFit/>
          </a:bodyPr>
          <a:lstStyle/>
          <a:p>
            <a:pPr algn="ctr">
              <a:lnSpc>
                <a:spcPts val="4663"/>
              </a:lnSpc>
            </a:pPr>
            <a:r>
              <a:rPr lang="en-US" sz="3330">
                <a:solidFill>
                  <a:srgbClr val="000000"/>
                </a:solidFill>
                <a:latin typeface="Open Sans Bold"/>
                <a:ea typeface="Open Sans Bold"/>
                <a:cs typeface="Open Sans Bold"/>
                <a:sym typeface="Open Sans Bold"/>
              </a:rPr>
              <a:t>Tính tương quan chéo</a:t>
            </a:r>
          </a:p>
          <a:p>
            <a:pPr algn="ctr">
              <a:lnSpc>
                <a:spcPts val="4663"/>
              </a:lnSpc>
              <a:spcBef>
                <a:spcPct val="0"/>
              </a:spcBef>
            </a:pPr>
            <a:endParaRPr lang="en-US" sz="3330">
              <a:solidFill>
                <a:srgbClr val="000000"/>
              </a:solidFill>
              <a:latin typeface="Open Sans Bold"/>
              <a:ea typeface="Open Sans Bold"/>
              <a:cs typeface="Open Sans Bold"/>
              <a:sym typeface="Open Sans Bold"/>
            </a:endParaRPr>
          </a:p>
        </p:txBody>
      </p:sp>
      <p:sp>
        <p:nvSpPr>
          <p:cNvPr id="28" name="TextBox 28"/>
          <p:cNvSpPr txBox="1"/>
          <p:nvPr/>
        </p:nvSpPr>
        <p:spPr>
          <a:xfrm>
            <a:off x="5307903" y="7738888"/>
            <a:ext cx="2823849" cy="2319292"/>
          </a:xfrm>
          <a:prstGeom prst="rect">
            <a:avLst/>
          </a:prstGeom>
        </p:spPr>
        <p:txBody>
          <a:bodyPr lIns="0" tIns="0" rIns="0" bIns="0" rtlCol="0" anchor="t">
            <a:spAutoFit/>
          </a:bodyPr>
          <a:lstStyle/>
          <a:p>
            <a:pPr algn="ctr">
              <a:lnSpc>
                <a:spcPts val="4663"/>
              </a:lnSpc>
            </a:pPr>
            <a:r>
              <a:rPr lang="en-US" sz="3330">
                <a:solidFill>
                  <a:srgbClr val="000000"/>
                </a:solidFill>
                <a:latin typeface="Open Sans Bold"/>
                <a:ea typeface="Open Sans Bold"/>
                <a:cs typeface="Open Sans Bold"/>
                <a:sym typeface="Open Sans Bold"/>
              </a:rPr>
              <a:t>So sánh và nhận dạng lệnh</a:t>
            </a:r>
          </a:p>
          <a:p>
            <a:pPr algn="ctr">
              <a:lnSpc>
                <a:spcPts val="4663"/>
              </a:lnSpc>
              <a:spcBef>
                <a:spcPct val="0"/>
              </a:spcBef>
            </a:pPr>
            <a:endParaRPr lang="en-US" sz="3330">
              <a:solidFill>
                <a:srgbClr val="000000"/>
              </a:solidFill>
              <a:latin typeface="Open Sans Bold"/>
              <a:ea typeface="Open Sans Bold"/>
              <a:cs typeface="Open Sans Bold"/>
              <a:sym typeface="Open Sans Bold"/>
            </a:endParaRPr>
          </a:p>
        </p:txBody>
      </p:sp>
      <p:sp>
        <p:nvSpPr>
          <p:cNvPr id="29" name="TextBox 29"/>
          <p:cNvSpPr txBox="1"/>
          <p:nvPr/>
        </p:nvSpPr>
        <p:spPr>
          <a:xfrm>
            <a:off x="13169989" y="4096624"/>
            <a:ext cx="4389314" cy="2806941"/>
          </a:xfrm>
          <a:prstGeom prst="rect">
            <a:avLst/>
          </a:prstGeom>
        </p:spPr>
        <p:txBody>
          <a:bodyPr lIns="0" tIns="0" rIns="0" bIns="0" rtlCol="0" anchor="t">
            <a:spAutoFit/>
          </a:bodyPr>
          <a:lstStyle/>
          <a:p>
            <a:pPr algn="l">
              <a:lnSpc>
                <a:spcPts val="2816"/>
              </a:lnSpc>
            </a:pPr>
            <a:r>
              <a:rPr lang="en-US" sz="1889">
                <a:solidFill>
                  <a:srgbClr val="100F0D"/>
                </a:solidFill>
                <a:latin typeface="DM Sans"/>
                <a:ea typeface="DM Sans"/>
                <a:cs typeface="DM Sans"/>
                <a:sym typeface="DM Sans"/>
              </a:rPr>
              <a:t>-Code cũ: Ghi âm trực tiếp trong MATLAB và lưu trữ dữ liệu vào biến.</a:t>
            </a:r>
          </a:p>
          <a:p>
            <a:pPr algn="l">
              <a:lnSpc>
                <a:spcPts val="2816"/>
              </a:lnSpc>
            </a:pPr>
            <a:r>
              <a:rPr lang="en-US" sz="1889">
                <a:solidFill>
                  <a:srgbClr val="100F0D"/>
                </a:solidFill>
                <a:latin typeface="DM Sans"/>
                <a:ea typeface="DM Sans"/>
                <a:cs typeface="DM Sans"/>
                <a:sym typeface="DM Sans"/>
              </a:rPr>
              <a:t>-Code mới: Ghi âm trong Python, chuẩn hóa tín hiệu để có giá trị giữa -1 và 1. Điều này giúp chuẩn hóa các tín hiệu âm thanh và giảm thiểu ảnh hưởng của mức âm lượng khác nhau.</a:t>
            </a:r>
          </a:p>
          <a:p>
            <a:pPr marL="0" lvl="0" indent="0" algn="l">
              <a:lnSpc>
                <a:spcPts val="2816"/>
              </a:lnSpc>
            </a:pPr>
            <a:endParaRPr lang="en-US" sz="1889">
              <a:solidFill>
                <a:srgbClr val="100F0D"/>
              </a:solidFill>
              <a:latin typeface="DM Sans"/>
              <a:ea typeface="DM Sans"/>
              <a:cs typeface="DM Sans"/>
              <a:sym typeface="DM Sans"/>
            </a:endParaRPr>
          </a:p>
        </p:txBody>
      </p:sp>
      <p:sp>
        <p:nvSpPr>
          <p:cNvPr id="30" name="TextBox 30"/>
          <p:cNvSpPr txBox="1"/>
          <p:nvPr/>
        </p:nvSpPr>
        <p:spPr>
          <a:xfrm>
            <a:off x="13584803" y="574407"/>
            <a:ext cx="4051489" cy="2807006"/>
          </a:xfrm>
          <a:prstGeom prst="rect">
            <a:avLst/>
          </a:prstGeom>
        </p:spPr>
        <p:txBody>
          <a:bodyPr lIns="0" tIns="0" rIns="0" bIns="0" rtlCol="0" anchor="t">
            <a:spAutoFit/>
          </a:bodyPr>
          <a:lstStyle/>
          <a:p>
            <a:pPr algn="l">
              <a:lnSpc>
                <a:spcPts val="2813"/>
              </a:lnSpc>
            </a:pPr>
            <a:r>
              <a:rPr lang="en-US" sz="1888">
                <a:solidFill>
                  <a:srgbClr val="100F0D"/>
                </a:solidFill>
                <a:latin typeface="DM Sans"/>
                <a:ea typeface="DM Sans"/>
                <a:cs typeface="DM Sans"/>
                <a:sym typeface="DM Sans"/>
              </a:rPr>
              <a:t>-Code cũ: Sử dụng hàm xcorr của MATLAB để tính tương quan chéo.</a:t>
            </a:r>
          </a:p>
          <a:p>
            <a:pPr algn="l">
              <a:lnSpc>
                <a:spcPts val="2813"/>
              </a:lnSpc>
            </a:pPr>
            <a:r>
              <a:rPr lang="en-US" sz="1888">
                <a:solidFill>
                  <a:srgbClr val="100F0D"/>
                </a:solidFill>
                <a:latin typeface="DM Sans"/>
                <a:ea typeface="DM Sans"/>
                <a:cs typeface="DM Sans"/>
                <a:sym typeface="DM Sans"/>
              </a:rPr>
              <a:t>-Code mới: Sử dụng np.correlate của NumPy để tính tương quan chéo. Điều này giúp tính toán tương quan chéo một cách nhanh chóng và hiệu quả.</a:t>
            </a:r>
          </a:p>
          <a:p>
            <a:pPr marL="0" lvl="0" indent="0" algn="l">
              <a:lnSpc>
                <a:spcPts val="2813"/>
              </a:lnSpc>
            </a:pPr>
            <a:endParaRPr lang="en-US" sz="1888">
              <a:solidFill>
                <a:srgbClr val="100F0D"/>
              </a:solidFill>
              <a:latin typeface="DM Sans"/>
              <a:ea typeface="DM Sans"/>
              <a:cs typeface="DM Sans"/>
              <a:sym typeface="DM Sans"/>
            </a:endParaRPr>
          </a:p>
        </p:txBody>
      </p:sp>
      <p:sp>
        <p:nvSpPr>
          <p:cNvPr id="31" name="TextBox 31"/>
          <p:cNvSpPr txBox="1"/>
          <p:nvPr/>
        </p:nvSpPr>
        <p:spPr>
          <a:xfrm>
            <a:off x="8131753" y="7234063"/>
            <a:ext cx="4555593" cy="3159431"/>
          </a:xfrm>
          <a:prstGeom prst="rect">
            <a:avLst/>
          </a:prstGeom>
        </p:spPr>
        <p:txBody>
          <a:bodyPr lIns="0" tIns="0" rIns="0" bIns="0" rtlCol="0" anchor="t">
            <a:spAutoFit/>
          </a:bodyPr>
          <a:lstStyle/>
          <a:p>
            <a:pPr algn="l">
              <a:lnSpc>
                <a:spcPts val="2813"/>
              </a:lnSpc>
            </a:pPr>
            <a:r>
              <a:rPr lang="en-US" sz="1888">
                <a:solidFill>
                  <a:srgbClr val="100F0D"/>
                </a:solidFill>
                <a:latin typeface="DM Sans"/>
                <a:ea typeface="DM Sans"/>
                <a:cs typeface="DM Sans"/>
                <a:sym typeface="DM Sans"/>
              </a:rPr>
              <a:t>-Code cũ: So sánh các giá trị tương quan chéo để xác định lệnh.</a:t>
            </a:r>
          </a:p>
          <a:p>
            <a:pPr algn="l">
              <a:lnSpc>
                <a:spcPts val="2813"/>
              </a:lnSpc>
            </a:pPr>
            <a:r>
              <a:rPr lang="en-US" sz="1888">
                <a:solidFill>
                  <a:srgbClr val="100F0D"/>
                </a:solidFill>
                <a:latin typeface="DM Sans"/>
                <a:ea typeface="DM Sans"/>
                <a:cs typeface="DM Sans"/>
                <a:sym typeface="DM Sans"/>
              </a:rPr>
              <a:t>-Code mới: Tương tự như code cũ, so sánh các giá trị tương quan chéo để xác định lệnh, nhưng đã chuẩn hóa các tín hiệu trước khi tính toán tương quan chéo, giúp cải thiện độ chính xác của nhận dạng.</a:t>
            </a:r>
          </a:p>
          <a:p>
            <a:pPr marL="0" lvl="0" indent="0" algn="l">
              <a:lnSpc>
                <a:spcPts val="2813"/>
              </a:lnSpc>
            </a:pPr>
            <a:endParaRPr lang="en-US" sz="1888">
              <a:solidFill>
                <a:srgbClr val="100F0D"/>
              </a:solidFill>
              <a:latin typeface="DM Sans"/>
              <a:ea typeface="DM Sans"/>
              <a:cs typeface="DM Sans"/>
              <a:sym typeface="DM Sans"/>
            </a:endParaRPr>
          </a:p>
        </p:txBody>
      </p:sp>
      <p:sp>
        <p:nvSpPr>
          <p:cNvPr id="32" name="TextBox 32"/>
          <p:cNvSpPr txBox="1"/>
          <p:nvPr/>
        </p:nvSpPr>
        <p:spPr>
          <a:xfrm>
            <a:off x="0" y="9382760"/>
            <a:ext cx="1028700"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EFEFEF">
                <a:alpha val="100000"/>
              </a:srgbClr>
            </a:gs>
            <a:gs pos="100000">
              <a:srgbClr val="FFFFFF">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3149031">
            <a:off x="-5495873" y="6405568"/>
            <a:ext cx="7869849" cy="9508804"/>
          </a:xfrm>
          <a:custGeom>
            <a:avLst/>
            <a:gdLst/>
            <a:ahLst/>
            <a:cxnLst/>
            <a:rect l="l" t="t" r="r" b="b"/>
            <a:pathLst>
              <a:path w="7869849" h="9508804">
                <a:moveTo>
                  <a:pt x="0" y="0"/>
                </a:moveTo>
                <a:lnTo>
                  <a:pt x="7869849" y="0"/>
                </a:lnTo>
                <a:lnTo>
                  <a:pt x="7869849" y="9508804"/>
                </a:lnTo>
                <a:lnTo>
                  <a:pt x="0" y="950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465963">
            <a:off x="-6302046" y="-4126461"/>
            <a:ext cx="7869849" cy="9508804"/>
          </a:xfrm>
          <a:custGeom>
            <a:avLst/>
            <a:gdLst/>
            <a:ahLst/>
            <a:cxnLst/>
            <a:rect l="l" t="t" r="r" b="b"/>
            <a:pathLst>
              <a:path w="7869849" h="9508804">
                <a:moveTo>
                  <a:pt x="0" y="0"/>
                </a:moveTo>
                <a:lnTo>
                  <a:pt x="7869849" y="0"/>
                </a:lnTo>
                <a:lnTo>
                  <a:pt x="7869849" y="9508804"/>
                </a:lnTo>
                <a:lnTo>
                  <a:pt x="0" y="950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rot="-3149031">
            <a:off x="14903464" y="7132525"/>
            <a:ext cx="7869849" cy="9508804"/>
          </a:xfrm>
          <a:custGeom>
            <a:avLst/>
            <a:gdLst/>
            <a:ahLst/>
            <a:cxnLst/>
            <a:rect l="l" t="t" r="r" b="b"/>
            <a:pathLst>
              <a:path w="7869849" h="9508804">
                <a:moveTo>
                  <a:pt x="0" y="0"/>
                </a:moveTo>
                <a:lnTo>
                  <a:pt x="7869849" y="0"/>
                </a:lnTo>
                <a:lnTo>
                  <a:pt x="7869849" y="9508804"/>
                </a:lnTo>
                <a:lnTo>
                  <a:pt x="0" y="950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Freeform 5"/>
          <p:cNvSpPr/>
          <p:nvPr/>
        </p:nvSpPr>
        <p:spPr>
          <a:xfrm rot="-465963">
            <a:off x="14588268" y="-6592603"/>
            <a:ext cx="7869849" cy="9508804"/>
          </a:xfrm>
          <a:custGeom>
            <a:avLst/>
            <a:gdLst/>
            <a:ahLst/>
            <a:cxnLst/>
            <a:rect l="l" t="t" r="r" b="b"/>
            <a:pathLst>
              <a:path w="7869849" h="9508804">
                <a:moveTo>
                  <a:pt x="0" y="0"/>
                </a:moveTo>
                <a:lnTo>
                  <a:pt x="7869849" y="0"/>
                </a:lnTo>
                <a:lnTo>
                  <a:pt x="7869849" y="9508804"/>
                </a:lnTo>
                <a:lnTo>
                  <a:pt x="0" y="95088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a:off x="16015174" y="7713087"/>
            <a:ext cx="3371931" cy="3090427"/>
          </a:xfrm>
          <a:custGeom>
            <a:avLst/>
            <a:gdLst/>
            <a:ahLst/>
            <a:cxnLst/>
            <a:rect l="l" t="t" r="r" b="b"/>
            <a:pathLst>
              <a:path w="3371931" h="3090427">
                <a:moveTo>
                  <a:pt x="0" y="0"/>
                </a:moveTo>
                <a:lnTo>
                  <a:pt x="3371932" y="0"/>
                </a:lnTo>
                <a:lnTo>
                  <a:pt x="3371932" y="3090426"/>
                </a:lnTo>
                <a:lnTo>
                  <a:pt x="0" y="30904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4321178" y="611689"/>
            <a:ext cx="8948266" cy="9063622"/>
          </a:xfrm>
          <a:custGeom>
            <a:avLst/>
            <a:gdLst/>
            <a:ahLst/>
            <a:cxnLst/>
            <a:rect l="l" t="t" r="r" b="b"/>
            <a:pathLst>
              <a:path w="8948266" h="9063622">
                <a:moveTo>
                  <a:pt x="0" y="0"/>
                </a:moveTo>
                <a:lnTo>
                  <a:pt x="8948267" y="0"/>
                </a:lnTo>
                <a:lnTo>
                  <a:pt x="8948267" y="9063622"/>
                </a:lnTo>
                <a:lnTo>
                  <a:pt x="0" y="90636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8" name="Freeform 8"/>
          <p:cNvSpPr/>
          <p:nvPr/>
        </p:nvSpPr>
        <p:spPr>
          <a:xfrm>
            <a:off x="200553" y="7498248"/>
            <a:ext cx="3635893" cy="4114800"/>
          </a:xfrm>
          <a:custGeom>
            <a:avLst/>
            <a:gdLst/>
            <a:ahLst/>
            <a:cxnLst/>
            <a:rect l="l" t="t" r="r" b="b"/>
            <a:pathLst>
              <a:path w="3635893" h="4114800">
                <a:moveTo>
                  <a:pt x="0" y="0"/>
                </a:moveTo>
                <a:lnTo>
                  <a:pt x="3635892" y="0"/>
                </a:lnTo>
                <a:lnTo>
                  <a:pt x="363589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9" name="Freeform 9"/>
          <p:cNvSpPr/>
          <p:nvPr/>
        </p:nvSpPr>
        <p:spPr>
          <a:xfrm>
            <a:off x="13754178" y="-546971"/>
            <a:ext cx="4769015" cy="2349824"/>
          </a:xfrm>
          <a:custGeom>
            <a:avLst/>
            <a:gdLst/>
            <a:ahLst/>
            <a:cxnLst/>
            <a:rect l="l" t="t" r="r" b="b"/>
            <a:pathLst>
              <a:path w="4769015" h="2349824">
                <a:moveTo>
                  <a:pt x="0" y="0"/>
                </a:moveTo>
                <a:lnTo>
                  <a:pt x="4769014" y="0"/>
                </a:lnTo>
                <a:lnTo>
                  <a:pt x="4769014" y="2349824"/>
                </a:lnTo>
                <a:lnTo>
                  <a:pt x="0" y="23498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a:off x="-2708734" y="-655544"/>
            <a:ext cx="7315200" cy="2566970"/>
          </a:xfrm>
          <a:custGeom>
            <a:avLst/>
            <a:gdLst/>
            <a:ahLst/>
            <a:cxnLst/>
            <a:rect l="l" t="t" r="r" b="b"/>
            <a:pathLst>
              <a:path w="7315200" h="2566970">
                <a:moveTo>
                  <a:pt x="0" y="0"/>
                </a:moveTo>
                <a:lnTo>
                  <a:pt x="7315200" y="0"/>
                </a:lnTo>
                <a:lnTo>
                  <a:pt x="7315200" y="2566970"/>
                </a:lnTo>
                <a:lnTo>
                  <a:pt x="0" y="25669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1" name="TextBox 11"/>
          <p:cNvSpPr txBox="1"/>
          <p:nvPr/>
        </p:nvSpPr>
        <p:spPr>
          <a:xfrm>
            <a:off x="2913753" y="1924700"/>
            <a:ext cx="11763117" cy="1295804"/>
          </a:xfrm>
          <a:prstGeom prst="rect">
            <a:avLst/>
          </a:prstGeom>
        </p:spPr>
        <p:txBody>
          <a:bodyPr lIns="0" tIns="0" rIns="0" bIns="0" rtlCol="0" anchor="t">
            <a:spAutoFit/>
          </a:bodyPr>
          <a:lstStyle/>
          <a:p>
            <a:pPr algn="ctr">
              <a:lnSpc>
                <a:spcPts val="10846"/>
              </a:lnSpc>
            </a:pPr>
            <a:r>
              <a:rPr lang="en-US" sz="7747" b="1">
                <a:solidFill>
                  <a:srgbClr val="2E6FB7"/>
                </a:solidFill>
                <a:latin typeface="Arial" panose="020B0604020202020204" pitchFamily="34" charset="0"/>
                <a:ea typeface="Gill Sans Display Ultra-Bold"/>
                <a:cs typeface="Arial" panose="020B0604020202020204" pitchFamily="34" charset="0"/>
                <a:sym typeface="Gill Sans Display Ultra-Bold"/>
              </a:rPr>
              <a:t>KẾT LUẬN</a:t>
            </a:r>
          </a:p>
        </p:txBody>
      </p:sp>
      <p:sp>
        <p:nvSpPr>
          <p:cNvPr id="12" name="TextBox 12"/>
          <p:cNvSpPr txBox="1"/>
          <p:nvPr/>
        </p:nvSpPr>
        <p:spPr>
          <a:xfrm>
            <a:off x="2018499" y="3939718"/>
            <a:ext cx="15230354" cy="2956453"/>
          </a:xfrm>
          <a:prstGeom prst="rect">
            <a:avLst/>
          </a:prstGeom>
        </p:spPr>
        <p:txBody>
          <a:bodyPr lIns="0" tIns="0" rIns="0" bIns="0" rtlCol="0" anchor="t">
            <a:spAutoFit/>
          </a:bodyPr>
          <a:lstStyle/>
          <a:p>
            <a:pPr algn="ctr">
              <a:lnSpc>
                <a:spcPts val="4725"/>
              </a:lnSpc>
              <a:spcBef>
                <a:spcPct val="0"/>
              </a:spcBef>
            </a:pPr>
            <a:r>
              <a:rPr lang="en-US" sz="3375" i="1">
                <a:solidFill>
                  <a:srgbClr val="2E6FB7"/>
                </a:solidFill>
                <a:latin typeface="Arial" panose="020B0604020202020204" pitchFamily="34" charset="0"/>
                <a:ea typeface="DM Sans Bold Italics"/>
                <a:cs typeface="Arial" panose="020B0604020202020204" pitchFamily="34" charset="0"/>
                <a:sym typeface="DM Sans Bold Italics"/>
              </a:rPr>
              <a:t>Dự án này đã minh họa việc sử dụng tương quan chéo để nhận dạng lệnh thoại. Hệ thống được triển khai đã ghi âm, xử lý và nhận dạng lệnh thử nghiệm bằng cách so sánh với các lệnh tham chiếu đã được ghi âm trước. Phương pháp này có thể được tinh chỉnh và mở rộng cho các ứng dụng điều khiển bằng giọng nói phức tạp hơn.</a:t>
            </a:r>
          </a:p>
        </p:txBody>
      </p:sp>
      <p:sp>
        <p:nvSpPr>
          <p:cNvPr id="13" name="TextBox 13"/>
          <p:cNvSpPr txBox="1"/>
          <p:nvPr/>
        </p:nvSpPr>
        <p:spPr>
          <a:xfrm>
            <a:off x="0" y="9382760"/>
            <a:ext cx="1028700"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vi-VN"/>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vi-VN"/>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vi-VN"/>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vi-VN"/>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vi-VN"/>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vi-VN"/>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vi-VN"/>
          </a:p>
        </p:txBody>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ea typeface="DM Sans Bold"/>
                <a:cs typeface="DM Sans Bold"/>
                <a:sym typeface="DM Sans Bold"/>
              </a:rPr>
              <a:t>Thank you very much!</a:t>
            </a:r>
          </a:p>
        </p:txBody>
      </p:sp>
      <p:sp>
        <p:nvSpPr>
          <p:cNvPr id="17" name="TextBox 17"/>
          <p:cNvSpPr txBox="1"/>
          <p:nvPr/>
        </p:nvSpPr>
        <p:spPr>
          <a:xfrm>
            <a:off x="0" y="9382760"/>
            <a:ext cx="1028700"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vi-VN"/>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961289" y="2523415"/>
            <a:ext cx="3152142" cy="31521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117" r="-25117"/>
              </a:stretch>
            </a:blipFill>
          </p:spPr>
          <p:txBody>
            <a:bodyPr/>
            <a:lstStyle/>
            <a:p>
              <a:endParaRPr lang="vi-VN"/>
            </a:p>
          </p:txBody>
        </p:sp>
      </p:grpSp>
      <p:grpSp>
        <p:nvGrpSpPr>
          <p:cNvPr id="7" name="Group 7"/>
          <p:cNvGrpSpPr/>
          <p:nvPr/>
        </p:nvGrpSpPr>
        <p:grpSpPr>
          <a:xfrm>
            <a:off x="7567929" y="2523415"/>
            <a:ext cx="3152142" cy="315214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00" r="-25000"/>
              </a:stretch>
            </a:blipFill>
          </p:spPr>
          <p:txBody>
            <a:bodyPr/>
            <a:lstStyle/>
            <a:p>
              <a:endParaRPr lang="vi-VN"/>
            </a:p>
          </p:txBody>
        </p:sp>
      </p:grpSp>
      <p:grpSp>
        <p:nvGrpSpPr>
          <p:cNvPr id="9" name="Group 9"/>
          <p:cNvGrpSpPr/>
          <p:nvPr/>
        </p:nvGrpSpPr>
        <p:grpSpPr>
          <a:xfrm>
            <a:off x="13174569" y="2523415"/>
            <a:ext cx="3152142" cy="31521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r="-25000"/>
              </a:stretch>
            </a:blipFill>
          </p:spPr>
          <p:txBody>
            <a:bodyPr/>
            <a:lstStyle/>
            <a:p>
              <a:endParaRPr lang="vi-VN"/>
            </a:p>
          </p:txBody>
        </p:sp>
      </p:grpSp>
      <p:sp>
        <p:nvSpPr>
          <p:cNvPr id="11" name="TextBox 11"/>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id="12" name="TextBox 12"/>
          <p:cNvSpPr txBox="1"/>
          <p:nvPr/>
        </p:nvSpPr>
        <p:spPr>
          <a:xfrm>
            <a:off x="6635340"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Bold"/>
                <a:ea typeface="Quicksand Bold"/>
                <a:cs typeface="Quicksand Bold"/>
                <a:sym typeface="Quicksand Bold"/>
              </a:rPr>
              <a:t>ANH KIỆT</a:t>
            </a:r>
          </a:p>
        </p:txBody>
      </p:sp>
      <p:sp>
        <p:nvSpPr>
          <p:cNvPr id="13" name="TextBox 13"/>
          <p:cNvSpPr txBox="1"/>
          <p:nvPr/>
        </p:nvSpPr>
        <p:spPr>
          <a:xfrm>
            <a:off x="12241980" y="613931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Bold"/>
                <a:ea typeface="Quicksand Bold"/>
                <a:cs typeface="Quicksand Bold"/>
                <a:sym typeface="Quicksand Bold"/>
              </a:rPr>
              <a:t>THANH VY</a:t>
            </a:r>
          </a:p>
        </p:txBody>
      </p:sp>
      <p:sp>
        <p:nvSpPr>
          <p:cNvPr id="14" name="TextBox 14"/>
          <p:cNvSpPr txBox="1"/>
          <p:nvPr/>
        </p:nvSpPr>
        <p:spPr>
          <a:xfrm>
            <a:off x="1028700"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Bold"/>
                <a:ea typeface="Quicksand Bold"/>
                <a:cs typeface="Quicksand Bold"/>
                <a:sym typeface="Quicksand Bold"/>
              </a:rPr>
              <a:t>BẢO NGỌC</a:t>
            </a:r>
          </a:p>
        </p:txBody>
      </p:sp>
      <p:sp>
        <p:nvSpPr>
          <p:cNvPr id="15" name="AutoShape 15"/>
          <p:cNvSpPr/>
          <p:nvPr/>
        </p:nvSpPr>
        <p:spPr>
          <a:xfrm>
            <a:off x="5897880" y="8681205"/>
            <a:ext cx="6492240" cy="0"/>
          </a:xfrm>
          <a:prstGeom prst="line">
            <a:avLst/>
          </a:prstGeom>
          <a:ln w="76200" cap="flat">
            <a:solidFill>
              <a:srgbClr val="0F4662"/>
            </a:solidFill>
            <a:prstDash val="solid"/>
            <a:headEnd type="none" w="sm" len="sm"/>
            <a:tailEnd type="none" w="sm" len="sm"/>
          </a:ln>
        </p:spPr>
        <p:txBody>
          <a:bodyPr/>
          <a:lstStyle/>
          <a:p>
            <a:endParaRPr lang="vi-VN"/>
          </a:p>
        </p:txBody>
      </p:sp>
      <p:sp>
        <p:nvSpPr>
          <p:cNvPr id="16" name="Freeform 16"/>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7" name="Freeform 17"/>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18" name="TextBox 18"/>
          <p:cNvSpPr txBox="1"/>
          <p:nvPr/>
        </p:nvSpPr>
        <p:spPr>
          <a:xfrm>
            <a:off x="0" y="9382760"/>
            <a:ext cx="459581"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1390280" y="1310593"/>
            <a:ext cx="6264366" cy="6104909"/>
          </a:xfrm>
          <a:custGeom>
            <a:avLst/>
            <a:gdLst/>
            <a:ahLst/>
            <a:cxnLst/>
            <a:rect l="l" t="t" r="r" b="b"/>
            <a:pathLst>
              <a:path w="6264366" h="6104909">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TextBox 4"/>
          <p:cNvSpPr txBox="1"/>
          <p:nvPr/>
        </p:nvSpPr>
        <p:spPr>
          <a:xfrm>
            <a:off x="1504950" y="1935792"/>
            <a:ext cx="9677185" cy="2282190"/>
          </a:xfrm>
          <a:prstGeom prst="rect">
            <a:avLst/>
          </a:prstGeom>
        </p:spPr>
        <p:txBody>
          <a:bodyPr lIns="0" tIns="0" rIns="0" bIns="0" rtlCol="0" anchor="t">
            <a:spAutoFit/>
          </a:bodyPr>
          <a:lstStyle/>
          <a:p>
            <a:pPr algn="l">
              <a:lnSpc>
                <a:spcPts val="8730"/>
              </a:lnSpc>
            </a:pPr>
            <a:r>
              <a:rPr lang="en-US" sz="9000" spc="-1709">
                <a:solidFill>
                  <a:srgbClr val="000000"/>
                </a:solidFill>
                <a:latin typeface="Lexend Giga"/>
                <a:ea typeface="Lexend Giga"/>
                <a:cs typeface="Lexend Giga"/>
                <a:sym typeface="Lexend Giga"/>
              </a:rPr>
              <a:t>GIỚI THIỆU</a:t>
            </a:r>
          </a:p>
          <a:p>
            <a:pPr algn="l">
              <a:lnSpc>
                <a:spcPts val="8730"/>
              </a:lnSpc>
            </a:pPr>
            <a:endParaRPr lang="en-US" sz="9000" spc="-1709">
              <a:solidFill>
                <a:srgbClr val="000000"/>
              </a:solidFill>
              <a:latin typeface="Lexend Giga"/>
              <a:ea typeface="Lexend Giga"/>
              <a:cs typeface="Lexend Giga"/>
              <a:sym typeface="Lexend Giga"/>
            </a:endParaRPr>
          </a:p>
        </p:txBody>
      </p:sp>
      <p:sp>
        <p:nvSpPr>
          <p:cNvPr id="5" name="TextBox 5"/>
          <p:cNvSpPr txBox="1"/>
          <p:nvPr/>
        </p:nvSpPr>
        <p:spPr>
          <a:xfrm>
            <a:off x="1504950" y="4061460"/>
            <a:ext cx="9677185" cy="5354094"/>
          </a:xfrm>
          <a:prstGeom prst="rect">
            <a:avLst/>
          </a:prstGeom>
        </p:spPr>
        <p:txBody>
          <a:bodyPr lIns="0" tIns="0" rIns="0" bIns="0" rtlCol="0" anchor="t">
            <a:spAutoFit/>
          </a:bodyPr>
          <a:lstStyle/>
          <a:p>
            <a:pPr marL="474978" lvl="1" indent="-237489" algn="l">
              <a:lnSpc>
                <a:spcPts val="2969"/>
              </a:lnSpc>
              <a:buFont typeface="Arial"/>
              <a:buChar char="•"/>
            </a:pPr>
            <a:r>
              <a:rPr lang="en-US" sz="2199" spc="131">
                <a:solidFill>
                  <a:srgbClr val="000000"/>
                </a:solidFill>
                <a:latin typeface="Arial" panose="020B0604020202020204" pitchFamily="34" charset="0"/>
                <a:ea typeface="DM Sans"/>
                <a:cs typeface="Arial" panose="020B0604020202020204" pitchFamily="34" charset="0"/>
                <a:sym typeface="DM Sans"/>
              </a:rPr>
              <a:t>Trong lĩnh vực nhận diện giọng nói, việc xác định chính xác các lệnh giọng nói là một thách thức lớn do tín hiệu âm thanh thường bị nhiễu bởi các yếu tố môi trường và các nguồn âm thanh khác. Để nâng cao độ chính xác trong việc nhận diện lệnh giọng nói, các kỹ thuật xử lý tín hiệu như tự tương quan và tương quan chéo được áp dụng.</a:t>
            </a:r>
          </a:p>
          <a:p>
            <a:pPr marL="474978" lvl="1" indent="-237489" algn="l">
              <a:lnSpc>
                <a:spcPts val="2969"/>
              </a:lnSpc>
              <a:buFont typeface="Arial"/>
              <a:buChar char="•"/>
            </a:pPr>
            <a:r>
              <a:rPr lang="en-US" sz="2199" spc="131">
                <a:solidFill>
                  <a:srgbClr val="000000"/>
                </a:solidFill>
                <a:latin typeface="Arial" panose="020B0604020202020204" pitchFamily="34" charset="0"/>
                <a:ea typeface="DM Sans"/>
                <a:cs typeface="Arial" panose="020B0604020202020204" pitchFamily="34" charset="0"/>
                <a:sym typeface="DM Sans"/>
              </a:rPr>
              <a:t>Đồ án này tập trung vào việc sử dụng các phương pháp tự tương quan và tương quan chéo để nhận diện các lệnh giọng nói. Tự tương quan giúp xác định sự tương tự của tín hiệu với chính nó ở các khoảng thời gian khác nhau, trong khi tương quan chéo giúp so sánh mức độ tương đồng giữa hai tín hiệu khác nhau. Sử dụng hai kỹ thuật này, hệ thống có thể nhận diện các lệnh giọng nói một cách hiệu quả và chính xác.</a:t>
            </a:r>
          </a:p>
          <a:p>
            <a:pPr marL="0" lvl="0" indent="0" algn="l">
              <a:lnSpc>
                <a:spcPts val="2969"/>
              </a:lnSpc>
              <a:spcBef>
                <a:spcPct val="0"/>
              </a:spcBef>
            </a:pPr>
            <a:endParaRPr lang="en-US" sz="2199" spc="131">
              <a:solidFill>
                <a:srgbClr val="000000"/>
              </a:solidFill>
              <a:latin typeface="Arial" panose="020B0604020202020204" pitchFamily="34" charset="0"/>
              <a:ea typeface="DM Sans"/>
              <a:cs typeface="Arial" panose="020B0604020202020204" pitchFamily="34" charset="0"/>
              <a:sym typeface="DM Sans"/>
            </a:endParaRP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11" name="TextBox 11"/>
          <p:cNvSpPr txBox="1"/>
          <p:nvPr/>
        </p:nvSpPr>
        <p:spPr>
          <a:xfrm>
            <a:off x="1504950" y="3306762"/>
            <a:ext cx="6631551" cy="1257821"/>
          </a:xfrm>
          <a:prstGeom prst="rect">
            <a:avLst/>
          </a:prstGeom>
        </p:spPr>
        <p:txBody>
          <a:bodyPr lIns="0" tIns="0" rIns="0" bIns="0" rtlCol="0" anchor="t">
            <a:spAutoFit/>
          </a:bodyPr>
          <a:lstStyle/>
          <a:p>
            <a:pPr algn="l">
              <a:lnSpc>
                <a:spcPts val="4798"/>
              </a:lnSpc>
            </a:pPr>
            <a:r>
              <a:rPr lang="en-US" sz="4998" spc="-409">
                <a:solidFill>
                  <a:srgbClr val="000000"/>
                </a:solidFill>
                <a:latin typeface="DejaVu Serif"/>
                <a:ea typeface="DejaVu Serif"/>
                <a:cs typeface="DejaVu Serif"/>
                <a:sym typeface="DejaVu Serif"/>
              </a:rPr>
              <a:t>Đặt vấn đề</a:t>
            </a:r>
          </a:p>
          <a:p>
            <a:pPr algn="l">
              <a:lnSpc>
                <a:spcPts val="4798"/>
              </a:lnSpc>
            </a:pPr>
            <a:endParaRPr lang="en-US" sz="4998" spc="-409">
              <a:solidFill>
                <a:srgbClr val="000000"/>
              </a:solidFill>
              <a:latin typeface="DejaVu Serif"/>
              <a:ea typeface="DejaVu Serif"/>
              <a:cs typeface="DejaVu Serif"/>
              <a:sym typeface="DejaVu Serif"/>
            </a:endParaRPr>
          </a:p>
        </p:txBody>
      </p:sp>
      <p:sp>
        <p:nvSpPr>
          <p:cNvPr id="12" name="TextBox 12"/>
          <p:cNvSpPr txBox="1"/>
          <p:nvPr/>
        </p:nvSpPr>
        <p:spPr>
          <a:xfrm>
            <a:off x="0" y="9382760"/>
            <a:ext cx="459581"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2178538" y="0"/>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4" name="Freeform 4"/>
          <p:cNvSpPr/>
          <p:nvPr/>
        </p:nvSpPr>
        <p:spPr>
          <a:xfrm>
            <a:off x="13211451" y="640534"/>
            <a:ext cx="5956731" cy="6527925"/>
          </a:xfrm>
          <a:custGeom>
            <a:avLst/>
            <a:gdLst/>
            <a:ahLst/>
            <a:cxnLst/>
            <a:rect l="l" t="t" r="r" b="b"/>
            <a:pathLst>
              <a:path w="5956731" h="6527925">
                <a:moveTo>
                  <a:pt x="0" y="0"/>
                </a:moveTo>
                <a:lnTo>
                  <a:pt x="5956732" y="0"/>
                </a:lnTo>
                <a:lnTo>
                  <a:pt x="5956732" y="6527925"/>
                </a:lnTo>
                <a:lnTo>
                  <a:pt x="0" y="6527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028700" y="4247184"/>
            <a:ext cx="11710173" cy="2659133"/>
          </a:xfrm>
          <a:custGeom>
            <a:avLst/>
            <a:gdLst/>
            <a:ahLst/>
            <a:cxnLst/>
            <a:rect l="l" t="t" r="r" b="b"/>
            <a:pathLst>
              <a:path w="11710173" h="2659133">
                <a:moveTo>
                  <a:pt x="0" y="0"/>
                </a:moveTo>
                <a:lnTo>
                  <a:pt x="11710173" y="0"/>
                </a:lnTo>
                <a:lnTo>
                  <a:pt x="11710173" y="2659133"/>
                </a:lnTo>
                <a:lnTo>
                  <a:pt x="0" y="2659133"/>
                </a:lnTo>
                <a:lnTo>
                  <a:pt x="0" y="0"/>
                </a:lnTo>
                <a:close/>
              </a:path>
            </a:pathLst>
          </a:custGeom>
          <a:blipFill>
            <a:blip r:embed="rId7"/>
            <a:stretch>
              <a:fillRect/>
            </a:stretch>
          </a:blipFill>
        </p:spPr>
        <p:txBody>
          <a:bodyPr/>
          <a:lstStyle/>
          <a:p>
            <a:endParaRPr lang="vi-VN"/>
          </a:p>
        </p:txBody>
      </p:sp>
      <p:sp>
        <p:nvSpPr>
          <p:cNvPr id="6" name="TextBox 6"/>
          <p:cNvSpPr txBox="1"/>
          <p:nvPr/>
        </p:nvSpPr>
        <p:spPr>
          <a:xfrm>
            <a:off x="1028700" y="1099848"/>
            <a:ext cx="8092094" cy="2291715"/>
          </a:xfrm>
          <a:prstGeom prst="rect">
            <a:avLst/>
          </a:prstGeom>
        </p:spPr>
        <p:txBody>
          <a:bodyPr lIns="0" tIns="0" rIns="0" bIns="0" rtlCol="0" anchor="t">
            <a:spAutoFit/>
          </a:bodyPr>
          <a:lstStyle/>
          <a:p>
            <a:pPr algn="l">
              <a:lnSpc>
                <a:spcPts val="8730"/>
              </a:lnSpc>
            </a:pPr>
            <a:r>
              <a:rPr lang="en-US" sz="9000">
                <a:solidFill>
                  <a:srgbClr val="000000"/>
                </a:solidFill>
                <a:latin typeface="Maven Pro Bold"/>
                <a:ea typeface="Maven Pro Bold"/>
                <a:cs typeface="Maven Pro Bold"/>
                <a:sym typeface="Maven Pro Bold"/>
              </a:rPr>
              <a:t>LÝ THUYẾT</a:t>
            </a:r>
          </a:p>
          <a:p>
            <a:pPr algn="l">
              <a:lnSpc>
                <a:spcPts val="8730"/>
              </a:lnSpc>
            </a:pPr>
            <a:endParaRPr lang="en-US" sz="9000">
              <a:solidFill>
                <a:srgbClr val="000000"/>
              </a:solidFill>
              <a:latin typeface="Maven Pro Bold"/>
              <a:ea typeface="Maven Pro Bold"/>
              <a:cs typeface="Maven Pro Bold"/>
              <a:sym typeface="Maven Pro Bold"/>
            </a:endParaRPr>
          </a:p>
        </p:txBody>
      </p:sp>
      <p:sp>
        <p:nvSpPr>
          <p:cNvPr id="7" name="TextBox 7"/>
          <p:cNvSpPr txBox="1"/>
          <p:nvPr/>
        </p:nvSpPr>
        <p:spPr>
          <a:xfrm>
            <a:off x="1028700" y="2348112"/>
            <a:ext cx="10529124" cy="1165860"/>
          </a:xfrm>
          <a:prstGeom prst="rect">
            <a:avLst/>
          </a:prstGeom>
        </p:spPr>
        <p:txBody>
          <a:bodyPr lIns="0" tIns="0" rIns="0" bIns="0" rtlCol="0" anchor="t">
            <a:spAutoFit/>
          </a:bodyPr>
          <a:lstStyle/>
          <a:p>
            <a:pPr marL="0" lvl="0" indent="0" algn="just">
              <a:lnSpc>
                <a:spcPts val="3104"/>
              </a:lnSpc>
              <a:spcBef>
                <a:spcPct val="0"/>
              </a:spcBef>
            </a:pPr>
            <a:r>
              <a:rPr lang="en-US" sz="2299" b="1" spc="36">
                <a:solidFill>
                  <a:srgbClr val="000000"/>
                </a:solidFill>
                <a:latin typeface="Arial" panose="020B0604020202020204" pitchFamily="34" charset="0"/>
                <a:ea typeface="DM Sans Bold"/>
                <a:cs typeface="Arial" panose="020B0604020202020204" pitchFamily="34" charset="0"/>
                <a:sym typeface="DM Sans Bold"/>
              </a:rPr>
              <a:t>Định nghĩa:</a:t>
            </a:r>
            <a:r>
              <a:rPr lang="en-US" sz="2299" b="1" spc="36">
                <a:solidFill>
                  <a:srgbClr val="000000"/>
                </a:solidFill>
                <a:latin typeface="Arial" panose="020B0604020202020204" pitchFamily="34" charset="0"/>
                <a:ea typeface="DM Sans"/>
                <a:cs typeface="Arial" panose="020B0604020202020204" pitchFamily="34" charset="0"/>
                <a:sym typeface="DM Sans"/>
              </a:rPr>
              <a:t> </a:t>
            </a:r>
            <a:r>
              <a:rPr lang="en-US" sz="2299" spc="36">
                <a:solidFill>
                  <a:srgbClr val="000000"/>
                </a:solidFill>
                <a:latin typeface="Arial" panose="020B0604020202020204" pitchFamily="34" charset="0"/>
                <a:ea typeface="DM Sans"/>
                <a:cs typeface="Arial" panose="020B0604020202020204" pitchFamily="34" charset="0"/>
                <a:sym typeface="DM Sans"/>
              </a:rPr>
              <a:t>Tương quan chéo là một phép tính để xác định mức độ tương quan giữa hai tín hiệu tại các thời điểm khác nhau. Nó giúp tìm ra mức độ tương đồng giữa hai tín hiệu và xác định sự trễ thời gian giữa chúng</a:t>
            </a:r>
          </a:p>
        </p:txBody>
      </p:sp>
      <p:sp>
        <p:nvSpPr>
          <p:cNvPr id="8" name="TextBox 8"/>
          <p:cNvSpPr txBox="1"/>
          <p:nvPr/>
        </p:nvSpPr>
        <p:spPr>
          <a:xfrm>
            <a:off x="1028700" y="3699074"/>
            <a:ext cx="1505215" cy="372745"/>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Open Sans Bold"/>
                <a:ea typeface="Open Sans Bold"/>
                <a:cs typeface="Open Sans Bold"/>
                <a:sym typeface="Open Sans Bold"/>
              </a:rPr>
              <a:t>Công thức:</a:t>
            </a:r>
          </a:p>
        </p:txBody>
      </p:sp>
      <p:sp>
        <p:nvSpPr>
          <p:cNvPr id="9" name="TextBox 9"/>
          <p:cNvSpPr txBox="1"/>
          <p:nvPr/>
        </p:nvSpPr>
        <p:spPr>
          <a:xfrm>
            <a:off x="1028700" y="7030142"/>
            <a:ext cx="11710173" cy="1605952"/>
          </a:xfrm>
          <a:prstGeom prst="rect">
            <a:avLst/>
          </a:prstGeom>
        </p:spPr>
        <p:txBody>
          <a:bodyPr lIns="0" tIns="0" rIns="0" bIns="0" rtlCol="0" anchor="t">
            <a:spAutoFit/>
          </a:bodyPr>
          <a:lstStyle/>
          <a:p>
            <a:pPr algn="l">
              <a:lnSpc>
                <a:spcPts val="3219"/>
              </a:lnSpc>
              <a:spcBef>
                <a:spcPct val="0"/>
              </a:spcBef>
            </a:pPr>
            <a:r>
              <a:rPr lang="en-US" sz="2299" b="1">
                <a:solidFill>
                  <a:srgbClr val="000000"/>
                </a:solidFill>
                <a:latin typeface="Arial" panose="020B0604020202020204" pitchFamily="34" charset="0"/>
                <a:ea typeface="DM Sans Bold"/>
                <a:cs typeface="Arial" panose="020B0604020202020204" pitchFamily="34" charset="0"/>
                <a:sym typeface="DM Sans Bold"/>
              </a:rPr>
              <a:t>Ứng dụng:</a:t>
            </a:r>
          </a:p>
          <a:p>
            <a:pPr algn="l">
              <a:lnSpc>
                <a:spcPts val="3219"/>
              </a:lnSpc>
              <a:spcBef>
                <a:spcPct val="0"/>
              </a:spcBef>
            </a:pPr>
            <a:r>
              <a:rPr lang="en-US" sz="2299">
                <a:solidFill>
                  <a:srgbClr val="000000"/>
                </a:solidFill>
                <a:latin typeface="Arial" panose="020B0604020202020204" pitchFamily="34" charset="0"/>
                <a:ea typeface="DM Sans"/>
                <a:cs typeface="Arial" panose="020B0604020202020204" pitchFamily="34" charset="0"/>
                <a:sym typeface="DM Sans"/>
              </a:rPr>
              <a:t>• Xác định sự tương đồng giữa hai tín hiệu.</a:t>
            </a:r>
          </a:p>
          <a:p>
            <a:pPr algn="l">
              <a:lnSpc>
                <a:spcPts val="3219"/>
              </a:lnSpc>
              <a:spcBef>
                <a:spcPct val="0"/>
              </a:spcBef>
            </a:pPr>
            <a:r>
              <a:rPr lang="en-US" sz="2299">
                <a:solidFill>
                  <a:srgbClr val="000000"/>
                </a:solidFill>
                <a:latin typeface="Arial" panose="020B0604020202020204" pitchFamily="34" charset="0"/>
                <a:ea typeface="DM Sans"/>
                <a:cs typeface="Arial" panose="020B0604020202020204" pitchFamily="34" charset="0"/>
                <a:sym typeface="DM Sans"/>
              </a:rPr>
              <a:t>• Tìm độ trễ thời gian giữa hai tín hiệu.</a:t>
            </a:r>
          </a:p>
          <a:p>
            <a:pPr algn="l">
              <a:lnSpc>
                <a:spcPts val="3219"/>
              </a:lnSpc>
              <a:spcBef>
                <a:spcPct val="0"/>
              </a:spcBef>
            </a:pPr>
            <a:r>
              <a:rPr lang="en-US" sz="2299">
                <a:solidFill>
                  <a:srgbClr val="000000"/>
                </a:solidFill>
                <a:latin typeface="Arial" panose="020B0604020202020204" pitchFamily="34" charset="0"/>
                <a:ea typeface="DM Sans"/>
                <a:cs typeface="Arial" panose="020B0604020202020204" pitchFamily="34" charset="0"/>
                <a:sym typeface="DM Sans"/>
              </a:rPr>
              <a:t>• Nhận diện mẫu trong tín hiệu giọng nói bằng cách so sánh với các mẫu tham chiếu.</a:t>
            </a:r>
          </a:p>
        </p:txBody>
      </p:sp>
      <p:sp>
        <p:nvSpPr>
          <p:cNvPr id="10" name="TextBox 10"/>
          <p:cNvSpPr txBox="1"/>
          <p:nvPr/>
        </p:nvSpPr>
        <p:spPr>
          <a:xfrm>
            <a:off x="0" y="9382760"/>
            <a:ext cx="459581"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5" name="Freeform 5"/>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6" name="Freeform 6"/>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7" name="Freeform 7"/>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8" name="Freeform 8"/>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9" name="Freeform 9"/>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vi-VN"/>
          </a:p>
        </p:txBody>
      </p:sp>
      <p:sp>
        <p:nvSpPr>
          <p:cNvPr id="10" name="Freeform 10"/>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vi-VN"/>
          </a:p>
        </p:txBody>
      </p:sp>
      <p:sp>
        <p:nvSpPr>
          <p:cNvPr id="11" name="TextBox 11"/>
          <p:cNvSpPr txBox="1"/>
          <p:nvPr/>
        </p:nvSpPr>
        <p:spPr>
          <a:xfrm>
            <a:off x="949442" y="4803902"/>
            <a:ext cx="16309858" cy="1177290"/>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1D3247"/>
                </a:solidFill>
                <a:latin typeface="Chonburi"/>
                <a:ea typeface="Chonburi"/>
                <a:cs typeface="Chonburi"/>
                <a:sym typeface="Chonburi"/>
              </a:rPr>
              <a:t>THỰC HIỆN, MÔ PHỎNG</a:t>
            </a:r>
          </a:p>
        </p:txBody>
      </p:sp>
      <p:sp>
        <p:nvSpPr>
          <p:cNvPr id="12" name="TextBox 12"/>
          <p:cNvSpPr txBox="1"/>
          <p:nvPr/>
        </p:nvSpPr>
        <p:spPr>
          <a:xfrm>
            <a:off x="0" y="9382760"/>
            <a:ext cx="459581"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Freeform 3"/>
          <p:cNvSpPr/>
          <p:nvPr/>
        </p:nvSpPr>
        <p:spPr>
          <a:xfrm rot="-5282649">
            <a:off x="-100837" y="2804247"/>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4" name="Freeform 4"/>
          <p:cNvSpPr/>
          <p:nvPr/>
        </p:nvSpPr>
        <p:spPr>
          <a:xfrm>
            <a:off x="712713" y="853588"/>
            <a:ext cx="5513037" cy="6211873"/>
          </a:xfrm>
          <a:custGeom>
            <a:avLst/>
            <a:gdLst/>
            <a:ahLst/>
            <a:cxnLst/>
            <a:rect l="l" t="t" r="r" b="b"/>
            <a:pathLst>
              <a:path w="5513037" h="6211873">
                <a:moveTo>
                  <a:pt x="0" y="0"/>
                </a:moveTo>
                <a:lnTo>
                  <a:pt x="5513037" y="0"/>
                </a:lnTo>
                <a:lnTo>
                  <a:pt x="5513037" y="6211873"/>
                </a:lnTo>
                <a:lnTo>
                  <a:pt x="0" y="6211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6470829" y="5769271"/>
            <a:ext cx="10198700" cy="3489029"/>
          </a:xfrm>
          <a:custGeom>
            <a:avLst/>
            <a:gdLst/>
            <a:ahLst/>
            <a:cxnLst/>
            <a:rect l="l" t="t" r="r" b="b"/>
            <a:pathLst>
              <a:path w="10198700" h="3489029">
                <a:moveTo>
                  <a:pt x="0" y="0"/>
                </a:moveTo>
                <a:lnTo>
                  <a:pt x="10198700" y="0"/>
                </a:lnTo>
                <a:lnTo>
                  <a:pt x="10198700" y="3489029"/>
                </a:lnTo>
                <a:lnTo>
                  <a:pt x="0" y="3489029"/>
                </a:lnTo>
                <a:lnTo>
                  <a:pt x="0" y="0"/>
                </a:lnTo>
                <a:close/>
              </a:path>
            </a:pathLst>
          </a:custGeom>
          <a:blipFill>
            <a:blip r:embed="rId7"/>
            <a:stretch>
              <a:fillRect/>
            </a:stretch>
          </a:blipFill>
        </p:spPr>
        <p:txBody>
          <a:bodyPr/>
          <a:lstStyle/>
          <a:p>
            <a:endParaRPr lang="vi-VN"/>
          </a:p>
        </p:txBody>
      </p:sp>
      <p:sp>
        <p:nvSpPr>
          <p:cNvPr id="6" name="TextBox 6"/>
          <p:cNvSpPr txBox="1"/>
          <p:nvPr/>
        </p:nvSpPr>
        <p:spPr>
          <a:xfrm>
            <a:off x="6718072" y="773469"/>
            <a:ext cx="7848753" cy="1595301"/>
          </a:xfrm>
          <a:prstGeom prst="rect">
            <a:avLst/>
          </a:prstGeom>
        </p:spPr>
        <p:txBody>
          <a:bodyPr lIns="0" tIns="0" rIns="0" bIns="0" rtlCol="0" anchor="t">
            <a:spAutoFit/>
          </a:bodyPr>
          <a:lstStyle/>
          <a:p>
            <a:pPr algn="l">
              <a:lnSpc>
                <a:spcPts val="5917"/>
              </a:lnSpc>
            </a:pPr>
            <a:r>
              <a:rPr lang="en-US" sz="6100">
                <a:solidFill>
                  <a:srgbClr val="000000"/>
                </a:solidFill>
                <a:latin typeface="GFS Artemisia Bold"/>
                <a:ea typeface="GFS Artemisia Bold"/>
                <a:cs typeface="GFS Artemisia Bold"/>
                <a:sym typeface="GFS Artemisia Bold"/>
              </a:rPr>
              <a:t>Nhập Thư Viện:</a:t>
            </a:r>
          </a:p>
          <a:p>
            <a:pPr algn="l">
              <a:lnSpc>
                <a:spcPts val="5917"/>
              </a:lnSpc>
            </a:pPr>
            <a:endParaRPr lang="en-US" sz="6100">
              <a:solidFill>
                <a:srgbClr val="000000"/>
              </a:solidFill>
              <a:latin typeface="GFS Artemisia Bold"/>
              <a:ea typeface="GFS Artemisia Bold"/>
              <a:cs typeface="GFS Artemisia Bold"/>
              <a:sym typeface="GFS Artemisia Bold"/>
            </a:endParaRPr>
          </a:p>
        </p:txBody>
      </p:sp>
      <p:sp>
        <p:nvSpPr>
          <p:cNvPr id="7" name="TextBox 7"/>
          <p:cNvSpPr txBox="1"/>
          <p:nvPr/>
        </p:nvSpPr>
        <p:spPr>
          <a:xfrm>
            <a:off x="6470829" y="1897220"/>
            <a:ext cx="10744872" cy="3536224"/>
          </a:xfrm>
          <a:prstGeom prst="rect">
            <a:avLst/>
          </a:prstGeom>
        </p:spPr>
        <p:txBody>
          <a:bodyPr lIns="0" tIns="0" rIns="0" bIns="0" rtlCol="0" anchor="t">
            <a:spAutoFit/>
          </a:bodyPr>
          <a:lstStyle/>
          <a:p>
            <a:pPr marL="545906" lvl="1" indent="-272953" algn="l">
              <a:lnSpc>
                <a:spcPts val="3969"/>
              </a:lnSpc>
              <a:buFont typeface="Arial"/>
              <a:buChar char="•"/>
            </a:pPr>
            <a:r>
              <a:rPr lang="en-US" sz="2528" spc="151">
                <a:solidFill>
                  <a:srgbClr val="000000"/>
                </a:solidFill>
                <a:latin typeface="Arial" panose="020B0604020202020204" pitchFamily="34" charset="0"/>
                <a:ea typeface="DM Sans"/>
                <a:cs typeface="Arial" panose="020B0604020202020204" pitchFamily="34" charset="0"/>
                <a:sym typeface="DM Sans"/>
              </a:rPr>
              <a:t>n</a:t>
            </a:r>
            <a:r>
              <a:rPr lang="en-US" sz="2528" u="none" spc="151">
                <a:solidFill>
                  <a:srgbClr val="000000"/>
                </a:solidFill>
                <a:latin typeface="Arial" panose="020B0604020202020204" pitchFamily="34" charset="0"/>
                <a:ea typeface="DM Sans"/>
                <a:cs typeface="Arial" panose="020B0604020202020204" pitchFamily="34" charset="0"/>
                <a:sym typeface="DM Sans"/>
              </a:rPr>
              <a:t>umpy và matplotlib.pyplot được sử dụng cho các phép toán số và vẽ biểu đồ.</a:t>
            </a:r>
          </a:p>
          <a:p>
            <a:pPr marL="545906" lvl="1" indent="-272953" algn="l">
              <a:lnSpc>
                <a:spcPts val="3969"/>
              </a:lnSpc>
              <a:buFont typeface="Arial"/>
              <a:buChar char="•"/>
            </a:pPr>
            <a:r>
              <a:rPr lang="en-US" sz="2528" u="none" spc="151">
                <a:solidFill>
                  <a:srgbClr val="000000"/>
                </a:solidFill>
                <a:latin typeface="Arial" panose="020B0604020202020204" pitchFamily="34" charset="0"/>
                <a:ea typeface="DM Sans"/>
                <a:cs typeface="Arial" panose="020B0604020202020204" pitchFamily="34" charset="0"/>
                <a:sym typeface="DM Sans"/>
              </a:rPr>
              <a:t>librosa được sử dụng để tải và xử lý các tệp âm thanh.</a:t>
            </a:r>
          </a:p>
          <a:p>
            <a:pPr marL="545906" lvl="1" indent="-272953" algn="l">
              <a:lnSpc>
                <a:spcPts val="3969"/>
              </a:lnSpc>
              <a:buFont typeface="Arial"/>
              <a:buChar char="•"/>
            </a:pPr>
            <a:r>
              <a:rPr lang="en-US" sz="2528" u="none" spc="151">
                <a:solidFill>
                  <a:srgbClr val="000000"/>
                </a:solidFill>
                <a:latin typeface="Arial" panose="020B0604020202020204" pitchFamily="34" charset="0"/>
                <a:ea typeface="DM Sans"/>
                <a:cs typeface="Arial" panose="020B0604020202020204" pitchFamily="34" charset="0"/>
                <a:sym typeface="DM Sans"/>
              </a:rPr>
              <a:t>sounddevice được sử dụng để ghi âm từ micro.</a:t>
            </a:r>
          </a:p>
          <a:p>
            <a:pPr marL="545906" lvl="1" indent="-272953" algn="l">
              <a:lnSpc>
                <a:spcPts val="3969"/>
              </a:lnSpc>
              <a:buFont typeface="Arial"/>
              <a:buChar char="•"/>
            </a:pPr>
            <a:r>
              <a:rPr lang="en-US" sz="2528" u="none" spc="151">
                <a:solidFill>
                  <a:srgbClr val="000000"/>
                </a:solidFill>
                <a:latin typeface="Arial" panose="020B0604020202020204" pitchFamily="34" charset="0"/>
                <a:ea typeface="DM Sans"/>
                <a:cs typeface="Arial" panose="020B0604020202020204" pitchFamily="34" charset="0"/>
                <a:sym typeface="DM Sans"/>
              </a:rPr>
              <a:t>wavio (mặc dù không được sử dụng trong đoạn mã này) có thể được sử dụng để lưu âm thanh đã ghi vào tệp WAV.</a:t>
            </a:r>
          </a:p>
          <a:p>
            <a:pPr marL="0" lvl="0" indent="0" algn="l">
              <a:lnSpc>
                <a:spcPts val="3969"/>
              </a:lnSpc>
            </a:pPr>
            <a:endParaRPr lang="en-US" sz="2528" u="none" spc="151">
              <a:solidFill>
                <a:srgbClr val="000000"/>
              </a:solidFill>
              <a:latin typeface="Arial" panose="020B0604020202020204" pitchFamily="34" charset="0"/>
              <a:ea typeface="DM Sans"/>
              <a:cs typeface="Arial" panose="020B0604020202020204" pitchFamily="34" charset="0"/>
              <a:sym typeface="DM Sans"/>
            </a:endParaRPr>
          </a:p>
        </p:txBody>
      </p:sp>
      <p:sp>
        <p:nvSpPr>
          <p:cNvPr id="8" name="TextBox 8"/>
          <p:cNvSpPr txBox="1"/>
          <p:nvPr/>
        </p:nvSpPr>
        <p:spPr>
          <a:xfrm>
            <a:off x="0" y="9382760"/>
            <a:ext cx="459581"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TextBox 3"/>
          <p:cNvSpPr txBox="1"/>
          <p:nvPr/>
        </p:nvSpPr>
        <p:spPr>
          <a:xfrm>
            <a:off x="6910508" y="649020"/>
            <a:ext cx="11243712" cy="2906245"/>
          </a:xfrm>
          <a:prstGeom prst="rect">
            <a:avLst/>
          </a:prstGeom>
        </p:spPr>
        <p:txBody>
          <a:bodyPr lIns="0" tIns="0" rIns="0" bIns="0" rtlCol="0" anchor="t">
            <a:spAutoFit/>
          </a:bodyPr>
          <a:lstStyle/>
          <a:p>
            <a:pPr marL="509782" lvl="1" indent="-254891" algn="l">
              <a:lnSpc>
                <a:spcPts val="3187"/>
              </a:lnSpc>
              <a:spcBef>
                <a:spcPct val="0"/>
              </a:spcBef>
              <a:buFont typeface="Arial"/>
              <a:buChar char="•"/>
            </a:pPr>
            <a:r>
              <a:rPr lang="en-US" sz="2361" spc="141">
                <a:solidFill>
                  <a:srgbClr val="000000"/>
                </a:solidFill>
                <a:latin typeface="Arial" panose="020B0604020202020204" pitchFamily="34" charset="0"/>
                <a:ea typeface="DM Sans"/>
                <a:cs typeface="Arial" panose="020B0604020202020204" pitchFamily="34" charset="0"/>
                <a:sym typeface="DM Sans"/>
              </a:rPr>
              <a:t>Hà</a:t>
            </a:r>
            <a:r>
              <a:rPr lang="en-US" sz="2361" u="none" spc="141">
                <a:solidFill>
                  <a:srgbClr val="000000"/>
                </a:solidFill>
                <a:latin typeface="Arial" panose="020B0604020202020204" pitchFamily="34" charset="0"/>
                <a:ea typeface="DM Sans"/>
                <a:cs typeface="Arial" panose="020B0604020202020204" pitchFamily="34" charset="0"/>
                <a:sym typeface="DM Sans"/>
              </a:rPr>
              <a:t>m này ghi lại âm thanh trong một khoảng thời gian xác định (duration=2 giây theo mặc định) và tần số lấy mẫu (fs=44100 Hz).</a:t>
            </a:r>
          </a:p>
          <a:p>
            <a:pPr marL="509782" lvl="1" indent="-254891" algn="l">
              <a:lnSpc>
                <a:spcPts val="3187"/>
              </a:lnSpc>
              <a:spcBef>
                <a:spcPct val="0"/>
              </a:spcBef>
              <a:buFont typeface="Arial"/>
              <a:buChar char="•"/>
            </a:pPr>
            <a:r>
              <a:rPr lang="en-US" sz="2361" u="none" spc="141">
                <a:solidFill>
                  <a:srgbClr val="000000"/>
                </a:solidFill>
                <a:latin typeface="Arial" panose="020B0604020202020204" pitchFamily="34" charset="0"/>
                <a:ea typeface="DM Sans"/>
                <a:cs typeface="Arial" panose="020B0604020202020204" pitchFamily="34" charset="0"/>
                <a:sym typeface="DM Sans"/>
              </a:rPr>
              <a:t>Nó sử dụng sounddevice.rec để bắt đầu ghi âm và sounddevice.wait để chờ đến khi ghi âm xong.</a:t>
            </a:r>
          </a:p>
          <a:p>
            <a:pPr marL="509782" lvl="1" indent="-254891" algn="l">
              <a:lnSpc>
                <a:spcPts val="3187"/>
              </a:lnSpc>
              <a:spcBef>
                <a:spcPct val="0"/>
              </a:spcBef>
              <a:buFont typeface="Arial"/>
              <a:buChar char="•"/>
            </a:pPr>
            <a:r>
              <a:rPr lang="en-US" sz="2361" u="none" spc="141">
                <a:solidFill>
                  <a:srgbClr val="000000"/>
                </a:solidFill>
                <a:latin typeface="Arial" panose="020B0604020202020204" pitchFamily="34" charset="0"/>
                <a:ea typeface="DM Sans"/>
                <a:cs typeface="Arial" panose="020B0604020202020204" pitchFamily="34" charset="0"/>
                <a:sym typeface="DM Sans"/>
              </a:rPr>
              <a:t>Âm thanh đã ghi được làm phẳng thành một mảng 1D và trả về cùng với tần số lấy mẫu.</a:t>
            </a:r>
          </a:p>
          <a:p>
            <a:pPr marL="0" lvl="0" indent="0" algn="l">
              <a:lnSpc>
                <a:spcPts val="3862"/>
              </a:lnSpc>
              <a:spcBef>
                <a:spcPct val="0"/>
              </a:spcBef>
            </a:pPr>
            <a:endParaRPr lang="en-US" sz="2361" u="none" spc="141">
              <a:solidFill>
                <a:srgbClr val="000000"/>
              </a:solidFill>
              <a:latin typeface="Arial" panose="020B0604020202020204" pitchFamily="34" charset="0"/>
              <a:ea typeface="DM Sans"/>
              <a:cs typeface="Arial" panose="020B0604020202020204" pitchFamily="34" charset="0"/>
              <a:sym typeface="DM Sans"/>
            </a:endParaRP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alphaModFix amt="56000"/>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vi-VN"/>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vi-VN"/>
          </a:p>
        </p:txBody>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vi-VN"/>
          </a:p>
        </p:txBody>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vi-VN"/>
          </a:p>
        </p:txBody>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vi-VN"/>
          </a:p>
        </p:txBody>
      </p:sp>
      <p:sp>
        <p:nvSpPr>
          <p:cNvPr id="15" name="Freeform 15"/>
          <p:cNvSpPr/>
          <p:nvPr/>
        </p:nvSpPr>
        <p:spPr>
          <a:xfrm rot="-5282649">
            <a:off x="16202422" y="6352570"/>
            <a:ext cx="3382987" cy="1154444"/>
          </a:xfrm>
          <a:custGeom>
            <a:avLst/>
            <a:gdLst/>
            <a:ahLst/>
            <a:cxnLst/>
            <a:rect l="l" t="t" r="r" b="b"/>
            <a:pathLst>
              <a:path w="3382987" h="1154444">
                <a:moveTo>
                  <a:pt x="0" y="0"/>
                </a:moveTo>
                <a:lnTo>
                  <a:pt x="3382987" y="0"/>
                </a:lnTo>
                <a:lnTo>
                  <a:pt x="3382987" y="1154444"/>
                </a:lnTo>
                <a:lnTo>
                  <a:pt x="0" y="1154444"/>
                </a:lnTo>
                <a:lnTo>
                  <a:pt x="0" y="0"/>
                </a:lnTo>
                <a:close/>
              </a:path>
            </a:pathLst>
          </a:custGeom>
          <a:blipFill>
            <a:blip r:embed="rId25">
              <a:alphaModFix amt="52000"/>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vi-VN"/>
          </a:p>
        </p:txBody>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alphaModFix amt="50000"/>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vi-VN"/>
          </a:p>
        </p:txBody>
      </p:sp>
      <p:sp>
        <p:nvSpPr>
          <p:cNvPr id="17" name="Freeform 17"/>
          <p:cNvSpPr/>
          <p:nvPr/>
        </p:nvSpPr>
        <p:spPr>
          <a:xfrm>
            <a:off x="6501363" y="3119778"/>
            <a:ext cx="11811676" cy="2931719"/>
          </a:xfrm>
          <a:custGeom>
            <a:avLst/>
            <a:gdLst/>
            <a:ahLst/>
            <a:cxnLst/>
            <a:rect l="l" t="t" r="r" b="b"/>
            <a:pathLst>
              <a:path w="11811676" h="2931719">
                <a:moveTo>
                  <a:pt x="0" y="0"/>
                </a:moveTo>
                <a:lnTo>
                  <a:pt x="11811675" y="0"/>
                </a:lnTo>
                <a:lnTo>
                  <a:pt x="11811675" y="2931718"/>
                </a:lnTo>
                <a:lnTo>
                  <a:pt x="0" y="2931718"/>
                </a:lnTo>
                <a:lnTo>
                  <a:pt x="0" y="0"/>
                </a:lnTo>
                <a:close/>
              </a:path>
            </a:pathLst>
          </a:custGeom>
          <a:blipFill>
            <a:blip r:embed="rId29"/>
            <a:stretch>
              <a:fillRect/>
            </a:stretch>
          </a:blipFill>
        </p:spPr>
        <p:txBody>
          <a:bodyPr/>
          <a:lstStyle/>
          <a:p>
            <a:endParaRPr lang="vi-VN"/>
          </a:p>
        </p:txBody>
      </p:sp>
      <p:sp>
        <p:nvSpPr>
          <p:cNvPr id="18" name="Freeform 18"/>
          <p:cNvSpPr/>
          <p:nvPr/>
        </p:nvSpPr>
        <p:spPr>
          <a:xfrm>
            <a:off x="6660181" y="8292113"/>
            <a:ext cx="11494040" cy="1451739"/>
          </a:xfrm>
          <a:custGeom>
            <a:avLst/>
            <a:gdLst/>
            <a:ahLst/>
            <a:cxnLst/>
            <a:rect l="l" t="t" r="r" b="b"/>
            <a:pathLst>
              <a:path w="11494040" h="1451739">
                <a:moveTo>
                  <a:pt x="0" y="0"/>
                </a:moveTo>
                <a:lnTo>
                  <a:pt x="11494039" y="0"/>
                </a:lnTo>
                <a:lnTo>
                  <a:pt x="11494039" y="1451739"/>
                </a:lnTo>
                <a:lnTo>
                  <a:pt x="0" y="1451739"/>
                </a:lnTo>
                <a:lnTo>
                  <a:pt x="0" y="0"/>
                </a:lnTo>
                <a:close/>
              </a:path>
            </a:pathLst>
          </a:custGeom>
          <a:blipFill>
            <a:blip r:embed="rId30"/>
            <a:stretch>
              <a:fillRect/>
            </a:stretch>
          </a:blipFill>
        </p:spPr>
        <p:txBody>
          <a:bodyPr/>
          <a:lstStyle/>
          <a:p>
            <a:endParaRPr lang="vi-VN"/>
          </a:p>
        </p:txBody>
      </p:sp>
      <p:sp>
        <p:nvSpPr>
          <p:cNvPr id="19" name="TextBox 19"/>
          <p:cNvSpPr txBox="1"/>
          <p:nvPr/>
        </p:nvSpPr>
        <p:spPr>
          <a:xfrm>
            <a:off x="331721" y="912256"/>
            <a:ext cx="6416862" cy="743280"/>
          </a:xfrm>
          <a:prstGeom prst="rect">
            <a:avLst/>
          </a:prstGeom>
        </p:spPr>
        <p:txBody>
          <a:bodyPr lIns="0" tIns="0" rIns="0" bIns="0" rtlCol="0" anchor="t">
            <a:spAutoFit/>
          </a:bodyPr>
          <a:lstStyle/>
          <a:p>
            <a:pPr algn="ctr">
              <a:lnSpc>
                <a:spcPts val="4350"/>
              </a:lnSpc>
            </a:pPr>
            <a:r>
              <a:rPr lang="en-US" sz="4485">
                <a:solidFill>
                  <a:srgbClr val="000000"/>
                </a:solidFill>
                <a:latin typeface="DM Sans Bold"/>
                <a:ea typeface="DM Sans Bold"/>
                <a:cs typeface="DM Sans Bold"/>
                <a:sym typeface="DM Sans Bold"/>
              </a:rPr>
              <a:t>Hàm record_sample:</a:t>
            </a:r>
          </a:p>
          <a:p>
            <a:pPr algn="l">
              <a:lnSpc>
                <a:spcPts val="452"/>
              </a:lnSpc>
            </a:pPr>
            <a:endParaRPr lang="en-US" sz="4485">
              <a:solidFill>
                <a:srgbClr val="000000"/>
              </a:solidFill>
              <a:latin typeface="Arial" panose="020B0604020202020204" pitchFamily="34" charset="0"/>
              <a:ea typeface="DM Sans Bold"/>
              <a:cs typeface="Arial" panose="020B0604020202020204" pitchFamily="34" charset="0"/>
              <a:sym typeface="DM Sans Bold"/>
            </a:endParaRPr>
          </a:p>
        </p:txBody>
      </p:sp>
      <p:sp>
        <p:nvSpPr>
          <p:cNvPr id="20" name="TextBox 20"/>
          <p:cNvSpPr txBox="1"/>
          <p:nvPr/>
        </p:nvSpPr>
        <p:spPr>
          <a:xfrm>
            <a:off x="493646" y="6413446"/>
            <a:ext cx="6416862" cy="1307537"/>
          </a:xfrm>
          <a:prstGeom prst="rect">
            <a:avLst/>
          </a:prstGeom>
        </p:spPr>
        <p:txBody>
          <a:bodyPr lIns="0" tIns="0" rIns="0" bIns="0" rtlCol="0" anchor="t">
            <a:spAutoFit/>
          </a:bodyPr>
          <a:lstStyle/>
          <a:p>
            <a:pPr algn="ctr">
              <a:lnSpc>
                <a:spcPts val="4350"/>
              </a:lnSpc>
            </a:pPr>
            <a:r>
              <a:rPr lang="en-US" sz="4485" b="1">
                <a:solidFill>
                  <a:srgbClr val="000000"/>
                </a:solidFill>
                <a:latin typeface="Arial" panose="020B0604020202020204" pitchFamily="34" charset="0"/>
                <a:ea typeface="DM Sans Bold"/>
                <a:cs typeface="Arial" panose="020B0604020202020204" pitchFamily="34" charset="0"/>
                <a:sym typeface="DM Sans Bold"/>
              </a:rPr>
              <a:t>Tải Các Tệp Âm Thanh Tham Chiếu:</a:t>
            </a:r>
          </a:p>
          <a:p>
            <a:pPr algn="l">
              <a:lnSpc>
                <a:spcPts val="452"/>
              </a:lnSpc>
            </a:pPr>
            <a:endParaRPr lang="en-US" sz="4485" b="1">
              <a:solidFill>
                <a:srgbClr val="000000"/>
              </a:solidFill>
              <a:latin typeface="Arial" panose="020B0604020202020204" pitchFamily="34" charset="0"/>
              <a:ea typeface="DM Sans Bold"/>
              <a:cs typeface="Arial" panose="020B0604020202020204" pitchFamily="34" charset="0"/>
              <a:sym typeface="DM Sans Bold"/>
            </a:endParaRPr>
          </a:p>
        </p:txBody>
      </p:sp>
      <p:sp>
        <p:nvSpPr>
          <p:cNvPr id="21" name="TextBox 21"/>
          <p:cNvSpPr txBox="1"/>
          <p:nvPr/>
        </p:nvSpPr>
        <p:spPr>
          <a:xfrm>
            <a:off x="6785344" y="6289621"/>
            <a:ext cx="11243712" cy="2085507"/>
          </a:xfrm>
          <a:prstGeom prst="rect">
            <a:avLst/>
          </a:prstGeom>
        </p:spPr>
        <p:txBody>
          <a:bodyPr lIns="0" tIns="0" rIns="0" bIns="0" rtlCol="0" anchor="t">
            <a:spAutoFit/>
          </a:bodyPr>
          <a:lstStyle/>
          <a:p>
            <a:pPr marL="509782" lvl="1" indent="-254891" algn="l">
              <a:lnSpc>
                <a:spcPts val="3187"/>
              </a:lnSpc>
              <a:buFont typeface="Arial"/>
              <a:buChar char="•"/>
            </a:pPr>
            <a:r>
              <a:rPr lang="en-US" sz="2361" spc="141">
                <a:solidFill>
                  <a:srgbClr val="000000"/>
                </a:solidFill>
                <a:latin typeface="Arial" panose="020B0604020202020204" pitchFamily="34" charset="0"/>
                <a:ea typeface="DM Sans"/>
                <a:cs typeface="Arial" panose="020B0604020202020204" pitchFamily="34" charset="0"/>
                <a:sym typeface="DM Sans"/>
              </a:rPr>
              <a:t>librosa.load được sử dụng để tải các tệp âm thanh tham chiếu 1.wav (cho "tắt") và 2.wav (cho "mở") vào tatt_signal và mo_signal, tương ứng.</a:t>
            </a:r>
          </a:p>
          <a:p>
            <a:pPr marL="509782" lvl="1" indent="-254891" algn="l">
              <a:lnSpc>
                <a:spcPts val="3187"/>
              </a:lnSpc>
              <a:buFont typeface="Arial"/>
              <a:buChar char="•"/>
            </a:pPr>
            <a:r>
              <a:rPr lang="en-US" sz="2361" spc="141">
                <a:solidFill>
                  <a:srgbClr val="000000"/>
                </a:solidFill>
                <a:latin typeface="Arial" panose="020B0604020202020204" pitchFamily="34" charset="0"/>
                <a:ea typeface="DM Sans"/>
                <a:cs typeface="Arial" panose="020B0604020202020204" pitchFamily="34" charset="0"/>
                <a:sym typeface="DM Sans"/>
              </a:rPr>
              <a:t>sr=None đảm bảo rằng tần số lấy mẫu gốc của các tệp được sử dụng.</a:t>
            </a:r>
          </a:p>
          <a:p>
            <a:pPr marL="0" lvl="0" indent="0" algn="l">
              <a:lnSpc>
                <a:spcPts val="3862"/>
              </a:lnSpc>
              <a:spcBef>
                <a:spcPct val="0"/>
              </a:spcBef>
            </a:pPr>
            <a:endParaRPr lang="en-US" sz="2361" spc="141">
              <a:solidFill>
                <a:srgbClr val="000000"/>
              </a:solidFill>
              <a:latin typeface="Arial" panose="020B0604020202020204" pitchFamily="34" charset="0"/>
              <a:ea typeface="DM Sans"/>
              <a:cs typeface="Arial" panose="020B0604020202020204" pitchFamily="34" charset="0"/>
              <a:sym typeface="DM Sans"/>
            </a:endParaRPr>
          </a:p>
        </p:txBody>
      </p:sp>
      <p:sp>
        <p:nvSpPr>
          <p:cNvPr id="22" name="TextBox 22"/>
          <p:cNvSpPr txBox="1"/>
          <p:nvPr/>
        </p:nvSpPr>
        <p:spPr>
          <a:xfrm>
            <a:off x="0" y="9382760"/>
            <a:ext cx="459581"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TextBox 3"/>
          <p:cNvSpPr txBox="1"/>
          <p:nvPr/>
        </p:nvSpPr>
        <p:spPr>
          <a:xfrm>
            <a:off x="6869158" y="835896"/>
            <a:ext cx="11243712" cy="1876219"/>
          </a:xfrm>
          <a:prstGeom prst="rect">
            <a:avLst/>
          </a:prstGeom>
        </p:spPr>
        <p:txBody>
          <a:bodyPr lIns="0" tIns="0" rIns="0" bIns="0" rtlCol="0" anchor="t">
            <a:spAutoFit/>
          </a:bodyPr>
          <a:lstStyle/>
          <a:p>
            <a:pPr marL="574550" lvl="1" indent="-287275" algn="l">
              <a:lnSpc>
                <a:spcPts val="3592"/>
              </a:lnSpc>
              <a:buFont typeface="Arial"/>
              <a:buChar char="•"/>
            </a:pPr>
            <a:r>
              <a:rPr lang="en-US" sz="2661" spc="159">
                <a:solidFill>
                  <a:srgbClr val="000000"/>
                </a:solidFill>
                <a:latin typeface="Arial" panose="020B0604020202020204" pitchFamily="34" charset="0"/>
                <a:ea typeface="DM Sans"/>
                <a:cs typeface="Arial" panose="020B0604020202020204" pitchFamily="34" charset="0"/>
                <a:sym typeface="DM Sans"/>
              </a:rPr>
              <a:t>Các tín hiệu âm thanh được chuẩn hóa bằng cách chia cho giá trị tuyệt đối lớn nhất của tín hiệu. Điều này đảm bảo rằng biên độ dao động trong khoảng từ -1 đến 1.</a:t>
            </a:r>
          </a:p>
          <a:p>
            <a:pPr marL="0" lvl="0" indent="0" algn="l">
              <a:lnSpc>
                <a:spcPts val="4267"/>
              </a:lnSpc>
              <a:spcBef>
                <a:spcPct val="0"/>
              </a:spcBef>
            </a:pPr>
            <a:endParaRPr lang="en-US" sz="2661" spc="159">
              <a:solidFill>
                <a:srgbClr val="000000"/>
              </a:solidFill>
              <a:latin typeface="Arial" panose="020B0604020202020204" pitchFamily="34" charset="0"/>
              <a:ea typeface="DM Sans"/>
              <a:cs typeface="Arial" panose="020B0604020202020204" pitchFamily="34" charset="0"/>
              <a:sym typeface="DM Sans"/>
            </a:endParaRP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alphaModFix amt="56000"/>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vi-VN"/>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vi-VN"/>
          </a:p>
        </p:txBody>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vi-VN"/>
          </a:p>
        </p:txBody>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vi-VN"/>
          </a:p>
        </p:txBody>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vi-VN"/>
          </a:p>
        </p:txBody>
      </p:sp>
      <p:sp>
        <p:nvSpPr>
          <p:cNvPr id="15" name="Freeform 15"/>
          <p:cNvSpPr/>
          <p:nvPr/>
        </p:nvSpPr>
        <p:spPr>
          <a:xfrm rot="-5282649">
            <a:off x="16202422" y="6352570"/>
            <a:ext cx="3382987" cy="1154444"/>
          </a:xfrm>
          <a:custGeom>
            <a:avLst/>
            <a:gdLst/>
            <a:ahLst/>
            <a:cxnLst/>
            <a:rect l="l" t="t" r="r" b="b"/>
            <a:pathLst>
              <a:path w="3382987" h="1154444">
                <a:moveTo>
                  <a:pt x="0" y="0"/>
                </a:moveTo>
                <a:lnTo>
                  <a:pt x="3382987" y="0"/>
                </a:lnTo>
                <a:lnTo>
                  <a:pt x="3382987" y="1154444"/>
                </a:lnTo>
                <a:lnTo>
                  <a:pt x="0" y="1154444"/>
                </a:lnTo>
                <a:lnTo>
                  <a:pt x="0" y="0"/>
                </a:lnTo>
                <a:close/>
              </a:path>
            </a:pathLst>
          </a:custGeom>
          <a:blipFill>
            <a:blip r:embed="rId25">
              <a:alphaModFix amt="52000"/>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vi-VN"/>
          </a:p>
        </p:txBody>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alphaModFix amt="50000"/>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vi-VN"/>
          </a:p>
        </p:txBody>
      </p:sp>
      <p:sp>
        <p:nvSpPr>
          <p:cNvPr id="17" name="Freeform 17"/>
          <p:cNvSpPr/>
          <p:nvPr/>
        </p:nvSpPr>
        <p:spPr>
          <a:xfrm>
            <a:off x="6561361" y="2658386"/>
            <a:ext cx="11231419" cy="1689044"/>
          </a:xfrm>
          <a:custGeom>
            <a:avLst/>
            <a:gdLst/>
            <a:ahLst/>
            <a:cxnLst/>
            <a:rect l="l" t="t" r="r" b="b"/>
            <a:pathLst>
              <a:path w="11231419" h="1689044">
                <a:moveTo>
                  <a:pt x="0" y="0"/>
                </a:moveTo>
                <a:lnTo>
                  <a:pt x="11231419" y="0"/>
                </a:lnTo>
                <a:lnTo>
                  <a:pt x="11231419" y="1689044"/>
                </a:lnTo>
                <a:lnTo>
                  <a:pt x="0" y="1689044"/>
                </a:lnTo>
                <a:lnTo>
                  <a:pt x="0" y="0"/>
                </a:lnTo>
                <a:close/>
              </a:path>
            </a:pathLst>
          </a:custGeom>
          <a:blipFill>
            <a:blip r:embed="rId29"/>
            <a:stretch>
              <a:fillRect/>
            </a:stretch>
          </a:blipFill>
        </p:spPr>
        <p:txBody>
          <a:bodyPr/>
          <a:lstStyle/>
          <a:p>
            <a:endParaRPr lang="vi-VN"/>
          </a:p>
        </p:txBody>
      </p:sp>
      <p:sp>
        <p:nvSpPr>
          <p:cNvPr id="18" name="Freeform 18"/>
          <p:cNvSpPr/>
          <p:nvPr/>
        </p:nvSpPr>
        <p:spPr>
          <a:xfrm>
            <a:off x="6561361" y="6929792"/>
            <a:ext cx="10945273" cy="1803123"/>
          </a:xfrm>
          <a:custGeom>
            <a:avLst/>
            <a:gdLst/>
            <a:ahLst/>
            <a:cxnLst/>
            <a:rect l="l" t="t" r="r" b="b"/>
            <a:pathLst>
              <a:path w="10945273" h="1803123">
                <a:moveTo>
                  <a:pt x="0" y="0"/>
                </a:moveTo>
                <a:lnTo>
                  <a:pt x="10945272" y="0"/>
                </a:lnTo>
                <a:lnTo>
                  <a:pt x="10945272" y="1803123"/>
                </a:lnTo>
                <a:lnTo>
                  <a:pt x="0" y="1803123"/>
                </a:lnTo>
                <a:lnTo>
                  <a:pt x="0" y="0"/>
                </a:lnTo>
                <a:close/>
              </a:path>
            </a:pathLst>
          </a:custGeom>
          <a:blipFill>
            <a:blip r:embed="rId30"/>
            <a:stretch>
              <a:fillRect/>
            </a:stretch>
          </a:blipFill>
        </p:spPr>
        <p:txBody>
          <a:bodyPr/>
          <a:lstStyle/>
          <a:p>
            <a:endParaRPr lang="vi-VN"/>
          </a:p>
        </p:txBody>
      </p:sp>
      <p:sp>
        <p:nvSpPr>
          <p:cNvPr id="19" name="TextBox 19"/>
          <p:cNvSpPr txBox="1"/>
          <p:nvPr/>
        </p:nvSpPr>
        <p:spPr>
          <a:xfrm>
            <a:off x="120575" y="912256"/>
            <a:ext cx="6748583" cy="1307537"/>
          </a:xfrm>
          <a:prstGeom prst="rect">
            <a:avLst/>
          </a:prstGeom>
        </p:spPr>
        <p:txBody>
          <a:bodyPr lIns="0" tIns="0" rIns="0" bIns="0" rtlCol="0" anchor="t">
            <a:spAutoFit/>
          </a:bodyPr>
          <a:lstStyle/>
          <a:p>
            <a:pPr algn="ctr">
              <a:lnSpc>
                <a:spcPts val="4350"/>
              </a:lnSpc>
            </a:pPr>
            <a:r>
              <a:rPr lang="en-US" sz="4485" b="1">
                <a:solidFill>
                  <a:srgbClr val="000000"/>
                </a:solidFill>
                <a:latin typeface="Arial" panose="020B0604020202020204" pitchFamily="34" charset="0"/>
                <a:ea typeface="DM Sans Bold"/>
                <a:cs typeface="Arial" panose="020B0604020202020204" pitchFamily="34" charset="0"/>
                <a:sym typeface="DM Sans Bold"/>
              </a:rPr>
              <a:t>Chuẩn Hóa Các Tín Hiệu:</a:t>
            </a:r>
          </a:p>
          <a:p>
            <a:pPr algn="l">
              <a:lnSpc>
                <a:spcPts val="452"/>
              </a:lnSpc>
            </a:pPr>
            <a:endParaRPr lang="en-US" sz="4485" b="1">
              <a:solidFill>
                <a:srgbClr val="000000"/>
              </a:solidFill>
              <a:latin typeface="Arial" panose="020B0604020202020204" pitchFamily="34" charset="0"/>
              <a:ea typeface="DM Sans Bold"/>
              <a:cs typeface="Arial" panose="020B0604020202020204" pitchFamily="34" charset="0"/>
              <a:sym typeface="DM Sans Bold"/>
            </a:endParaRPr>
          </a:p>
        </p:txBody>
      </p:sp>
      <p:sp>
        <p:nvSpPr>
          <p:cNvPr id="20" name="TextBox 20"/>
          <p:cNvSpPr txBox="1"/>
          <p:nvPr/>
        </p:nvSpPr>
        <p:spPr>
          <a:xfrm>
            <a:off x="144498" y="4876684"/>
            <a:ext cx="6416862" cy="743280"/>
          </a:xfrm>
          <a:prstGeom prst="rect">
            <a:avLst/>
          </a:prstGeom>
        </p:spPr>
        <p:txBody>
          <a:bodyPr lIns="0" tIns="0" rIns="0" bIns="0" rtlCol="0" anchor="t">
            <a:spAutoFit/>
          </a:bodyPr>
          <a:lstStyle/>
          <a:p>
            <a:pPr algn="ctr">
              <a:lnSpc>
                <a:spcPts val="4350"/>
              </a:lnSpc>
            </a:pPr>
            <a:r>
              <a:rPr lang="en-US" sz="4485" b="1">
                <a:solidFill>
                  <a:srgbClr val="000000"/>
                </a:solidFill>
                <a:latin typeface="Arial" panose="020B0604020202020204" pitchFamily="34" charset="0"/>
                <a:ea typeface="DM Sans Bold"/>
                <a:cs typeface="Arial" panose="020B0604020202020204" pitchFamily="34" charset="0"/>
                <a:sym typeface="DM Sans Bold"/>
              </a:rPr>
              <a:t>Ghi Lệnh Thử Nghiệm:</a:t>
            </a:r>
          </a:p>
          <a:p>
            <a:pPr algn="l">
              <a:lnSpc>
                <a:spcPts val="452"/>
              </a:lnSpc>
            </a:pPr>
            <a:endParaRPr lang="en-US" sz="4485" b="1">
              <a:solidFill>
                <a:srgbClr val="000000"/>
              </a:solidFill>
              <a:latin typeface="Arial" panose="020B0604020202020204" pitchFamily="34" charset="0"/>
              <a:ea typeface="DM Sans Bold"/>
              <a:cs typeface="Arial" panose="020B0604020202020204" pitchFamily="34" charset="0"/>
              <a:sym typeface="DM Sans Bold"/>
            </a:endParaRPr>
          </a:p>
        </p:txBody>
      </p:sp>
      <p:sp>
        <p:nvSpPr>
          <p:cNvPr id="21" name="TextBox 21"/>
          <p:cNvSpPr txBox="1"/>
          <p:nvPr/>
        </p:nvSpPr>
        <p:spPr>
          <a:xfrm>
            <a:off x="6660181" y="4699855"/>
            <a:ext cx="11243712" cy="2337884"/>
          </a:xfrm>
          <a:prstGeom prst="rect">
            <a:avLst/>
          </a:prstGeom>
        </p:spPr>
        <p:txBody>
          <a:bodyPr lIns="0" tIns="0" rIns="0" bIns="0" rtlCol="0" anchor="t">
            <a:spAutoFit/>
          </a:bodyPr>
          <a:lstStyle/>
          <a:p>
            <a:pPr marL="574550" lvl="1" indent="-287275" algn="l">
              <a:lnSpc>
                <a:spcPts val="3592"/>
              </a:lnSpc>
              <a:buFont typeface="Arial"/>
              <a:buChar char="•"/>
            </a:pPr>
            <a:r>
              <a:rPr lang="en-US" sz="2661" spc="159">
                <a:solidFill>
                  <a:srgbClr val="000000"/>
                </a:solidFill>
                <a:latin typeface="Arial" panose="020B0604020202020204" pitchFamily="34" charset="0"/>
                <a:ea typeface="DM Sans"/>
                <a:cs typeface="Arial" panose="020B0604020202020204" pitchFamily="34" charset="0"/>
                <a:sym typeface="DM Sans"/>
              </a:rPr>
              <a:t>Đoạn mã yêu cầu người dùng ghi lại một lệnh thử nghiệm trong 5 giây bằng cách gọi record_sample với duration=5.</a:t>
            </a:r>
          </a:p>
          <a:p>
            <a:pPr marL="574550" lvl="1" indent="-287275" algn="l">
              <a:lnSpc>
                <a:spcPts val="3592"/>
              </a:lnSpc>
              <a:buFont typeface="Arial"/>
              <a:buChar char="•"/>
            </a:pPr>
            <a:r>
              <a:rPr lang="en-US" sz="2661" spc="159">
                <a:solidFill>
                  <a:srgbClr val="000000"/>
                </a:solidFill>
                <a:latin typeface="Arial" panose="020B0604020202020204" pitchFamily="34" charset="0"/>
                <a:ea typeface="DM Sans"/>
                <a:cs typeface="Arial" panose="020B0604020202020204" pitchFamily="34" charset="0"/>
                <a:sym typeface="DM Sans"/>
              </a:rPr>
              <a:t>Tín hiệu thử nghiệm được ghi lại sau đó cũng được chuẩn hóa tương tự như các tín hiệu tham chiếu.</a:t>
            </a:r>
          </a:p>
          <a:p>
            <a:pPr marL="0" lvl="0" indent="0" algn="l">
              <a:lnSpc>
                <a:spcPts val="4267"/>
              </a:lnSpc>
              <a:spcBef>
                <a:spcPct val="0"/>
              </a:spcBef>
            </a:pPr>
            <a:endParaRPr lang="en-US" sz="2661" spc="159">
              <a:solidFill>
                <a:srgbClr val="000000"/>
              </a:solidFill>
              <a:latin typeface="Arial" panose="020B0604020202020204" pitchFamily="34" charset="0"/>
              <a:ea typeface="DM Sans"/>
              <a:cs typeface="Arial" panose="020B0604020202020204" pitchFamily="34" charset="0"/>
              <a:sym typeface="DM Sans"/>
            </a:endParaRPr>
          </a:p>
        </p:txBody>
      </p:sp>
      <p:sp>
        <p:nvSpPr>
          <p:cNvPr id="22" name="TextBox 22"/>
          <p:cNvSpPr txBox="1"/>
          <p:nvPr/>
        </p:nvSpPr>
        <p:spPr>
          <a:xfrm>
            <a:off x="0" y="9382760"/>
            <a:ext cx="459581"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vi-VN"/>
          </a:p>
        </p:txBody>
      </p:sp>
      <p:sp>
        <p:nvSpPr>
          <p:cNvPr id="3" name="TextBox 3"/>
          <p:cNvSpPr txBox="1"/>
          <p:nvPr/>
        </p:nvSpPr>
        <p:spPr>
          <a:xfrm>
            <a:off x="6438535" y="778906"/>
            <a:ext cx="11477070" cy="3419269"/>
          </a:xfrm>
          <a:prstGeom prst="rect">
            <a:avLst/>
          </a:prstGeom>
        </p:spPr>
        <p:txBody>
          <a:bodyPr lIns="0" tIns="0" rIns="0" bIns="0" rtlCol="0" anchor="t">
            <a:spAutoFit/>
          </a:bodyPr>
          <a:lstStyle/>
          <a:p>
            <a:pPr marL="533909" lvl="1" indent="-266954" algn="l">
              <a:lnSpc>
                <a:spcPts val="3338"/>
              </a:lnSpc>
              <a:buFont typeface="Arial"/>
              <a:buChar char="•"/>
            </a:pPr>
            <a:r>
              <a:rPr lang="en-US" sz="2472" spc="148">
                <a:solidFill>
                  <a:srgbClr val="000000"/>
                </a:solidFill>
                <a:latin typeface="Arial" panose="020B0604020202020204" pitchFamily="34" charset="0"/>
                <a:ea typeface="DM Sans"/>
                <a:cs typeface="Arial" panose="020B0604020202020204" pitchFamily="34" charset="0"/>
                <a:sym typeface="DM Sans"/>
              </a:rPr>
              <a:t>np.correlate được sử dụng để tính toán tương quan chéo của tín hiệu thử nghiệm với từng tín hiệu tham chiếu (tatt_signal và mo_signal).</a:t>
            </a:r>
          </a:p>
          <a:p>
            <a:pPr marL="533909" lvl="1" indent="-266954" algn="l">
              <a:lnSpc>
                <a:spcPts val="3338"/>
              </a:lnSpc>
              <a:buFont typeface="Arial"/>
              <a:buChar char="•"/>
            </a:pPr>
            <a:r>
              <a:rPr lang="en-US" sz="2472" spc="148">
                <a:solidFill>
                  <a:srgbClr val="000000"/>
                </a:solidFill>
                <a:latin typeface="Arial" panose="020B0604020202020204" pitchFamily="34" charset="0"/>
                <a:ea typeface="DM Sans"/>
                <a:cs typeface="Arial" panose="020B0604020202020204" pitchFamily="34" charset="0"/>
                <a:sym typeface="DM Sans"/>
              </a:rPr>
              <a:t>Tương quan chéo đo lường sự tương đồng giữa hai tín hiệu như một hàm của độ trễ thời gian áp dụng cho một trong số chúng. Điều này hữu ích để tìm xem một tín hiệu nhỏ (lệnh thử nghiệm) có khớp với một phần của tín hiệu lớn hơn (lệnh tham chiếu) hay không.</a:t>
            </a:r>
          </a:p>
          <a:p>
            <a:pPr marL="0" lvl="0" indent="0" algn="l">
              <a:lnSpc>
                <a:spcPts val="3965"/>
              </a:lnSpc>
              <a:spcBef>
                <a:spcPct val="0"/>
              </a:spcBef>
            </a:pPr>
            <a:endParaRPr lang="en-US" sz="2472" spc="148">
              <a:solidFill>
                <a:srgbClr val="000000"/>
              </a:solidFill>
              <a:latin typeface="Arial" panose="020B0604020202020204" pitchFamily="34" charset="0"/>
              <a:ea typeface="DM Sans"/>
              <a:cs typeface="Arial" panose="020B0604020202020204" pitchFamily="34" charset="0"/>
              <a:sym typeface="DM Sans"/>
            </a:endParaRPr>
          </a:p>
        </p:txBody>
      </p:sp>
      <p:sp>
        <p:nvSpPr>
          <p:cNvPr id="4" name="Freeform 4"/>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Freeform 5"/>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6" name="Freeform 6"/>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alphaModFix amt="56000"/>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vi-VN"/>
          </a:p>
        </p:txBody>
      </p:sp>
      <p:sp>
        <p:nvSpPr>
          <p:cNvPr id="7" name="Freeform 7"/>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vi-VN"/>
          </a:p>
        </p:txBody>
      </p:sp>
      <p:sp>
        <p:nvSpPr>
          <p:cNvPr id="8" name="Freeform 8"/>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vi-VN"/>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alphaModFix amt="63000"/>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vi-VN"/>
          </a:p>
        </p:txBody>
      </p:sp>
      <p:sp>
        <p:nvSpPr>
          <p:cNvPr id="10" name="Freeform 10"/>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vi-VN"/>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vi-VN"/>
          </a:p>
        </p:txBody>
      </p:sp>
      <p:sp>
        <p:nvSpPr>
          <p:cNvPr id="12" name="Freeform 12"/>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vi-VN"/>
          </a:p>
        </p:txBody>
      </p:sp>
      <p:sp>
        <p:nvSpPr>
          <p:cNvPr id="13" name="Freeform 13"/>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vi-VN"/>
          </a:p>
        </p:txBody>
      </p:sp>
      <p:sp>
        <p:nvSpPr>
          <p:cNvPr id="14" name="Freeform 14"/>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vi-VN"/>
          </a:p>
        </p:txBody>
      </p:sp>
      <p:sp>
        <p:nvSpPr>
          <p:cNvPr id="15" name="Freeform 15"/>
          <p:cNvSpPr/>
          <p:nvPr/>
        </p:nvSpPr>
        <p:spPr>
          <a:xfrm rot="-5282649">
            <a:off x="16202422" y="6352570"/>
            <a:ext cx="3382987" cy="1154444"/>
          </a:xfrm>
          <a:custGeom>
            <a:avLst/>
            <a:gdLst/>
            <a:ahLst/>
            <a:cxnLst/>
            <a:rect l="l" t="t" r="r" b="b"/>
            <a:pathLst>
              <a:path w="3382987" h="1154444">
                <a:moveTo>
                  <a:pt x="0" y="0"/>
                </a:moveTo>
                <a:lnTo>
                  <a:pt x="3382987" y="0"/>
                </a:lnTo>
                <a:lnTo>
                  <a:pt x="3382987" y="1154444"/>
                </a:lnTo>
                <a:lnTo>
                  <a:pt x="0" y="1154444"/>
                </a:lnTo>
                <a:lnTo>
                  <a:pt x="0" y="0"/>
                </a:lnTo>
                <a:close/>
              </a:path>
            </a:pathLst>
          </a:custGeom>
          <a:blipFill>
            <a:blip r:embed="rId25">
              <a:alphaModFix amt="52000"/>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vi-VN"/>
          </a:p>
        </p:txBody>
      </p:sp>
      <p:sp>
        <p:nvSpPr>
          <p:cNvPr id="16" name="Freeform 16"/>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alphaModFix amt="50000"/>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vi-VN"/>
          </a:p>
        </p:txBody>
      </p:sp>
      <p:sp>
        <p:nvSpPr>
          <p:cNvPr id="17" name="Freeform 17"/>
          <p:cNvSpPr/>
          <p:nvPr/>
        </p:nvSpPr>
        <p:spPr>
          <a:xfrm>
            <a:off x="6082239" y="4166393"/>
            <a:ext cx="11811676" cy="1502203"/>
          </a:xfrm>
          <a:custGeom>
            <a:avLst/>
            <a:gdLst/>
            <a:ahLst/>
            <a:cxnLst/>
            <a:rect l="l" t="t" r="r" b="b"/>
            <a:pathLst>
              <a:path w="11811676" h="1502203">
                <a:moveTo>
                  <a:pt x="0" y="0"/>
                </a:moveTo>
                <a:lnTo>
                  <a:pt x="11811676" y="0"/>
                </a:lnTo>
                <a:lnTo>
                  <a:pt x="11811676" y="1502203"/>
                </a:lnTo>
                <a:lnTo>
                  <a:pt x="0" y="1502203"/>
                </a:lnTo>
                <a:lnTo>
                  <a:pt x="0" y="0"/>
                </a:lnTo>
                <a:close/>
              </a:path>
            </a:pathLst>
          </a:custGeom>
          <a:blipFill>
            <a:blip r:embed="rId29"/>
            <a:stretch>
              <a:fillRect/>
            </a:stretch>
          </a:blipFill>
        </p:spPr>
        <p:txBody>
          <a:bodyPr/>
          <a:lstStyle/>
          <a:p>
            <a:endParaRPr lang="vi-VN"/>
          </a:p>
        </p:txBody>
      </p:sp>
      <p:sp>
        <p:nvSpPr>
          <p:cNvPr id="18" name="Freeform 18"/>
          <p:cNvSpPr/>
          <p:nvPr/>
        </p:nvSpPr>
        <p:spPr>
          <a:xfrm>
            <a:off x="6082239" y="7983369"/>
            <a:ext cx="10736231" cy="2069226"/>
          </a:xfrm>
          <a:custGeom>
            <a:avLst/>
            <a:gdLst/>
            <a:ahLst/>
            <a:cxnLst/>
            <a:rect l="l" t="t" r="r" b="b"/>
            <a:pathLst>
              <a:path w="10736231" h="2069226">
                <a:moveTo>
                  <a:pt x="0" y="0"/>
                </a:moveTo>
                <a:lnTo>
                  <a:pt x="10736231" y="0"/>
                </a:lnTo>
                <a:lnTo>
                  <a:pt x="10736231" y="2069227"/>
                </a:lnTo>
                <a:lnTo>
                  <a:pt x="0" y="2069227"/>
                </a:lnTo>
                <a:lnTo>
                  <a:pt x="0" y="0"/>
                </a:lnTo>
                <a:close/>
              </a:path>
            </a:pathLst>
          </a:custGeom>
          <a:blipFill>
            <a:blip r:embed="rId30"/>
            <a:stretch>
              <a:fillRect/>
            </a:stretch>
          </a:blipFill>
        </p:spPr>
        <p:txBody>
          <a:bodyPr/>
          <a:lstStyle/>
          <a:p>
            <a:endParaRPr lang="vi-VN"/>
          </a:p>
        </p:txBody>
      </p:sp>
      <p:sp>
        <p:nvSpPr>
          <p:cNvPr id="19" name="TextBox 19"/>
          <p:cNvSpPr txBox="1"/>
          <p:nvPr/>
        </p:nvSpPr>
        <p:spPr>
          <a:xfrm>
            <a:off x="394068" y="1017950"/>
            <a:ext cx="6416862" cy="1307537"/>
          </a:xfrm>
          <a:prstGeom prst="rect">
            <a:avLst/>
          </a:prstGeom>
        </p:spPr>
        <p:txBody>
          <a:bodyPr lIns="0" tIns="0" rIns="0" bIns="0" rtlCol="0" anchor="t">
            <a:spAutoFit/>
          </a:bodyPr>
          <a:lstStyle/>
          <a:p>
            <a:pPr algn="ctr">
              <a:lnSpc>
                <a:spcPts val="4350"/>
              </a:lnSpc>
            </a:pPr>
            <a:r>
              <a:rPr lang="en-US" sz="4485" b="1">
                <a:solidFill>
                  <a:srgbClr val="000000"/>
                </a:solidFill>
                <a:latin typeface="Arial" panose="020B0604020202020204" pitchFamily="34" charset="0"/>
                <a:ea typeface="DM Sans Bold"/>
                <a:cs typeface="Arial" panose="020B0604020202020204" pitchFamily="34" charset="0"/>
                <a:sym typeface="DM Sans Bold"/>
              </a:rPr>
              <a:t>Tính Toán Tương Quan Chéo:</a:t>
            </a:r>
          </a:p>
          <a:p>
            <a:pPr algn="l">
              <a:lnSpc>
                <a:spcPts val="452"/>
              </a:lnSpc>
            </a:pPr>
            <a:endParaRPr lang="en-US" sz="4485" b="1">
              <a:solidFill>
                <a:srgbClr val="000000"/>
              </a:solidFill>
              <a:latin typeface="Arial" panose="020B0604020202020204" pitchFamily="34" charset="0"/>
              <a:ea typeface="DM Sans Bold"/>
              <a:cs typeface="Arial" panose="020B0604020202020204" pitchFamily="34" charset="0"/>
              <a:sym typeface="DM Sans Bold"/>
            </a:endParaRPr>
          </a:p>
        </p:txBody>
      </p:sp>
      <p:sp>
        <p:nvSpPr>
          <p:cNvPr id="20" name="TextBox 20"/>
          <p:cNvSpPr txBox="1"/>
          <p:nvPr/>
        </p:nvSpPr>
        <p:spPr>
          <a:xfrm>
            <a:off x="120575" y="5868621"/>
            <a:ext cx="6416862" cy="1693253"/>
          </a:xfrm>
          <a:prstGeom prst="rect">
            <a:avLst/>
          </a:prstGeom>
        </p:spPr>
        <p:txBody>
          <a:bodyPr lIns="0" tIns="0" rIns="0" bIns="0" rtlCol="0" anchor="t">
            <a:spAutoFit/>
          </a:bodyPr>
          <a:lstStyle/>
          <a:p>
            <a:pPr algn="ctr">
              <a:lnSpc>
                <a:spcPts val="4355"/>
              </a:lnSpc>
            </a:pPr>
            <a:r>
              <a:rPr lang="en-US" sz="4490" b="1">
                <a:solidFill>
                  <a:srgbClr val="000000"/>
                </a:solidFill>
                <a:latin typeface="Arial" panose="020B0604020202020204" pitchFamily="34" charset="0"/>
                <a:ea typeface="DM Sans Bold"/>
                <a:cs typeface="Arial" panose="020B0604020202020204" pitchFamily="34" charset="0"/>
                <a:sym typeface="DM Sans Bold"/>
              </a:rPr>
              <a:t>Tìm Đỉnh Cao Nhất Trong Tương Quan Chéo:</a:t>
            </a:r>
          </a:p>
        </p:txBody>
      </p:sp>
      <p:sp>
        <p:nvSpPr>
          <p:cNvPr id="21" name="TextBox 21"/>
          <p:cNvSpPr txBox="1"/>
          <p:nvPr/>
        </p:nvSpPr>
        <p:spPr>
          <a:xfrm>
            <a:off x="6537438" y="5917996"/>
            <a:ext cx="11633884" cy="1824217"/>
          </a:xfrm>
          <a:prstGeom prst="rect">
            <a:avLst/>
          </a:prstGeom>
        </p:spPr>
        <p:txBody>
          <a:bodyPr lIns="0" tIns="0" rIns="0" bIns="0" rtlCol="0" anchor="t">
            <a:spAutoFit/>
          </a:bodyPr>
          <a:lstStyle/>
          <a:p>
            <a:pPr marL="574550" lvl="1" indent="-287275" algn="l">
              <a:lnSpc>
                <a:spcPts val="3592"/>
              </a:lnSpc>
              <a:buFont typeface="Arial"/>
              <a:buChar char="•"/>
            </a:pPr>
            <a:r>
              <a:rPr lang="en-US" sz="2661" spc="159">
                <a:solidFill>
                  <a:srgbClr val="000000"/>
                </a:solidFill>
                <a:latin typeface="Arial" panose="020B0604020202020204" pitchFamily="34" charset="0"/>
                <a:ea typeface="DM Sans"/>
                <a:cs typeface="Arial" panose="020B0604020202020204" pitchFamily="34" charset="0"/>
                <a:sym typeface="DM Sans"/>
              </a:rPr>
              <a:t>Đoạn mã tìm giá trị tuyệt đối lớn nhất trong kết quả tương quan chéo cho cả tatt và mo.</a:t>
            </a:r>
          </a:p>
          <a:p>
            <a:pPr marL="574550" lvl="1" indent="-287275" algn="l">
              <a:lnSpc>
                <a:spcPts val="3592"/>
              </a:lnSpc>
              <a:buFont typeface="Arial"/>
              <a:buChar char="•"/>
            </a:pPr>
            <a:r>
              <a:rPr lang="en-US" sz="2661" spc="159">
                <a:solidFill>
                  <a:srgbClr val="000000"/>
                </a:solidFill>
                <a:latin typeface="Arial" panose="020B0604020202020204" pitchFamily="34" charset="0"/>
                <a:ea typeface="DM Sans"/>
                <a:cs typeface="Arial" panose="020B0604020202020204" pitchFamily="34" charset="0"/>
                <a:sym typeface="DM Sans"/>
              </a:rPr>
              <a:t>Giá trị lớn nhất cho biết sự khớp tốt nhất giữa tín hiệu thử nghiệm và từng tín hiệu tham chiếu.</a:t>
            </a:r>
          </a:p>
        </p:txBody>
      </p:sp>
      <p:sp>
        <p:nvSpPr>
          <p:cNvPr id="22" name="TextBox 22"/>
          <p:cNvSpPr txBox="1"/>
          <p:nvPr/>
        </p:nvSpPr>
        <p:spPr>
          <a:xfrm>
            <a:off x="0" y="9382760"/>
            <a:ext cx="459581" cy="904240"/>
          </a:xfrm>
          <a:prstGeom prst="rect">
            <a:avLst/>
          </a:prstGeom>
        </p:spPr>
        <p:txBody>
          <a:bodyPr lIns="0" tIns="0" rIns="0" bIns="0" rtlCol="0" anchor="t">
            <a:spAutoFit/>
          </a:bodyPr>
          <a:lstStyle/>
          <a:p>
            <a:pPr algn="ctr">
              <a:lnSpc>
                <a:spcPts val="7279"/>
              </a:lnSpc>
            </a:pPr>
            <a:r>
              <a:rPr lang="en-US" sz="5199">
                <a:solidFill>
                  <a:srgbClr val="000000"/>
                </a:solidFill>
                <a:latin typeface="DejaVu Serif Bold"/>
                <a:ea typeface="DejaVu Serif Bold"/>
                <a:cs typeface="DejaVu Serif Bold"/>
                <a:sym typeface="DejaVu Serif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1329</Words>
  <Application>Microsoft Office PowerPoint</Application>
  <PresentationFormat>Custom</PresentationFormat>
  <Paragraphs>86</Paragraphs>
  <Slides>15</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DejaVu Serif Bold</vt:lpstr>
      <vt:lpstr>GFS Artemisia Bold</vt:lpstr>
      <vt:lpstr>Chonburi</vt:lpstr>
      <vt:lpstr>Cormorant Garamond Bold Italics</vt:lpstr>
      <vt:lpstr>Source Sans Pro</vt:lpstr>
      <vt:lpstr>DejaVu Serif</vt:lpstr>
      <vt:lpstr>Arial</vt:lpstr>
      <vt:lpstr>Calibri</vt:lpstr>
      <vt:lpstr>Quicksand Bold</vt:lpstr>
      <vt:lpstr>Maven Pro Bold</vt:lpstr>
      <vt:lpstr>Georgia Pro Black</vt:lpstr>
      <vt:lpstr>DM Sans Bold</vt:lpstr>
      <vt:lpstr>DM Sans</vt:lpstr>
      <vt:lpstr>Lexend Giga</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cp:lastModifiedBy>NGỌC LÊ HOÀNG BẢO</cp:lastModifiedBy>
  <cp:revision>2</cp:revision>
  <dcterms:created xsi:type="dcterms:W3CDTF">2006-08-16T00:00:00Z</dcterms:created>
  <dcterms:modified xsi:type="dcterms:W3CDTF">2024-07-23T11:25:20Z</dcterms:modified>
  <dc:identifier>DAGLjK7S-Lg</dc:identifier>
</cp:coreProperties>
</file>